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61" r:id="rId3"/>
    <p:sldId id="262" r:id="rId4"/>
    <p:sldId id="263" r:id="rId5"/>
    <p:sldId id="264" r:id="rId6"/>
    <p:sldId id="259" r:id="rId7"/>
    <p:sldId id="265" r:id="rId8"/>
    <p:sldId id="267" r:id="rId9"/>
    <p:sldId id="268" r:id="rId10"/>
    <p:sldId id="260" r:id="rId11"/>
    <p:sldId id="269" r:id="rId12"/>
    <p:sldId id="270"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62"/>
    <p:restoredTop sz="94648"/>
  </p:normalViewPr>
  <p:slideViewPr>
    <p:cSldViewPr snapToGrid="0" snapToObjects="1">
      <p:cViewPr varScale="1">
        <p:scale>
          <a:sx n="112" d="100"/>
          <a:sy n="112" d="100"/>
        </p:scale>
        <p:origin x="63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793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Opening (1 minute). This segment falls within the </a:t>
            </a:r>
            <a:r>
              <a:rPr dirty="0" err="1"/>
              <a:t>programme</a:t>
            </a:r>
            <a:r>
              <a:rPr dirty="0"/>
              <a:t> session Young Researchers and Senior Mentors (13:45–15:00). </a:t>
            </a:r>
            <a:r>
              <a:rPr dirty="0" err="1"/>
              <a:t>Emphasise</a:t>
            </a:r>
            <a:r>
              <a:rPr dirty="0"/>
              <a:t> collaboration, junior ownership of research ideas and practical mentoring. Introduce the volume as a proposal, not a </a:t>
            </a:r>
            <a:r>
              <a:rPr dirty="0" err="1"/>
              <a:t>finalised</a:t>
            </a:r>
            <a:r>
              <a:rPr dirty="0"/>
              <a:t> book contract.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minutes. Based on the Call for Chapters draft, the goal is an empirical, European volume with a young-generation research perspective. It aims to systematise how to observe polarisation and depolarisation rather than repeat existing general theory. An open-access edition is intended but no publisher or funding has been confirmed.</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minutes. Read the organising question aloud. Ask participants to think about which part of the question their data can actually address. The central contrast comes straight from the Call: not simply why societies polarise, but how to observe movement towards or away from pernicious polarisation.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minutes. Each proposed chapter should address at least one of four sub-questions in the draft CFP. The fourth pathway should not assume depolarisation has occurred; it invites authors to investigate its empirical markers and how to measure them longitudinally.</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minutes. These criteria synthesise the call; they are guidance for pitching, not additional formal submission requirements. Cross-national analyses are particularly welcome; country-specific studies should have a broader European frame. Qualitative, quantitative, mixed and computational approaches can all be considered.</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minutes. This mirrors the planned book model: young researchers bring the concept and research perspective; a senior co-author acts as mentor and strengthens chapter design. Do not suggest that every participant must enter a co-authorship relationship; other mentoring connections can be informal.</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minutes. The draft call asks early-career scientists to submit their own abstract and, if possible, contact a potential senior co-author. When they cannot find one, the editorial group would circulate the idea and help identify a mentor. Senior co-authors should guide research design without taking ownership of the initial perspective. Pairing depends on availability and agreement.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2–3 minutes. The call requires title and abstract max 400 words, indication of relevant sub-question(s), authors names/affiliations/career stages and senior co-author name if already identified. The five prompts are a practical pitching aid, not a mandatory format.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 minutes. The draft CFP states end-of-October launch; 30 November 2026 abstracts; early January 2027 selection; Spring 2027 full chapters, 6,000–8,000 words. Its placeholder says possible final Action conference on 2–3 September 2027, but the 9 October Core Group presentation places Brno in late September or early October and explicitly says dates to be fixed. The slide deliberately avoids asserting a confirmed date. Publisher, editors order, submission recipient and open access funding are not final.</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2 minutes. The Core Group presentation identifies a proposed Training School in the Feb 8–21, 2027 window (week/location unsettled), research missions, ITC conference grants, conference activity and a Brno final conference to be scheduled late September/early October 2027. These are opportunities for further coordination, not guaranteed individual funding.</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Facilitator instructions: assign pairs, prioritising early-career ITC participants as specified in the draft programme. Each round is 10 minutes; signal at 2, 5, 8 and 10 minutes and rotate. Encourage mentors to listen first and not spend the entire conversation describing their own projects. These rounds fit 13:55–14:15 in the proposed structure.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Final 10–15 minutes: ask 2–3 participants to state a concrete follow-up aloud; record actions, persons responsible and timing if the convenors use a shared action board. The optional book-discussion block can be held at 14:15–14:45: (1) pitch the idea; (2) identify cross-European comparisons, methods or collaborators; (3) write one revised proposal sentence and agree an editorial/mentor follow-up. Do not treat intentions as confirmed editorial acceptance or COST funding.</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10/30/26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10/30/26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10/30/26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10/30/26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10/30/26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10/30/26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8714232" y="0"/>
            <a:ext cx="3483864" cy="6858000"/>
          </a:xfrm>
          <a:prstGeom prst="rect">
            <a:avLst/>
          </a:prstGeom>
          <a:solidFill>
            <a:srgbClr val="F6F9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8714232" y="0"/>
            <a:ext cx="50292" cy="6858000"/>
          </a:xfrm>
          <a:prstGeom prst="rect">
            <a:avLst/>
          </a:prstGeom>
          <a:solidFill>
            <a:srgbClr val="DAED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22376" y="1371600"/>
            <a:ext cx="8503920" cy="1823576"/>
          </a:xfrm>
          <a:prstGeom prst="rect">
            <a:avLst/>
          </a:prstGeom>
          <a:noFill/>
        </p:spPr>
        <p:txBody>
          <a:bodyPr wrap="square" lIns="0" tIns="0" rIns="0" bIns="0" anchor="t">
            <a:spAutoFit/>
          </a:bodyPr>
          <a:lstStyle/>
          <a:p>
            <a:pPr>
              <a:spcBef>
                <a:spcPts val="0"/>
              </a:spcBef>
              <a:spcAft>
                <a:spcPts val="0"/>
              </a:spcAft>
            </a:pPr>
            <a:r>
              <a:rPr lang="hr-HR" sz="3950" b="1" dirty="0" err="1">
                <a:solidFill>
                  <a:srgbClr val="19402E"/>
                </a:solidFill>
                <a:latin typeface="Aptos Display"/>
              </a:rPr>
              <a:t>CfP</a:t>
            </a:r>
            <a:r>
              <a:rPr lang="hr-HR" sz="3950" b="1" dirty="0">
                <a:solidFill>
                  <a:srgbClr val="19402E"/>
                </a:solidFill>
                <a:latin typeface="Aptos Display"/>
              </a:rPr>
              <a:t>: </a:t>
            </a:r>
            <a:r>
              <a:rPr lang="hr-HR" sz="3950" b="1" dirty="0" err="1">
                <a:solidFill>
                  <a:srgbClr val="19402E"/>
                </a:solidFill>
                <a:latin typeface="Aptos Display"/>
              </a:rPr>
              <a:t>Observing</a:t>
            </a:r>
            <a:r>
              <a:rPr lang="hr-HR" sz="3950" b="1" dirty="0">
                <a:solidFill>
                  <a:srgbClr val="19402E"/>
                </a:solidFill>
                <a:latin typeface="Aptos Display"/>
              </a:rPr>
              <a:t> (De)</a:t>
            </a:r>
            <a:r>
              <a:rPr lang="hr-HR" sz="3950" b="1" dirty="0" err="1">
                <a:solidFill>
                  <a:srgbClr val="19402E"/>
                </a:solidFill>
                <a:latin typeface="Aptos Display"/>
              </a:rPr>
              <a:t>Polarisation</a:t>
            </a:r>
            <a:r>
              <a:rPr lang="hr-HR" sz="3950" b="1" dirty="0">
                <a:solidFill>
                  <a:srgbClr val="19402E"/>
                </a:solidFill>
                <a:latin typeface="Aptos Display"/>
              </a:rPr>
              <a:t>. </a:t>
            </a:r>
          </a:p>
          <a:p>
            <a:pPr>
              <a:spcBef>
                <a:spcPts val="0"/>
              </a:spcBef>
              <a:spcAft>
                <a:spcPts val="0"/>
              </a:spcAft>
            </a:pPr>
            <a:r>
              <a:rPr lang="hr-HR" sz="3950" b="1" i="0" dirty="0" err="1">
                <a:solidFill>
                  <a:srgbClr val="19402E"/>
                </a:solidFill>
                <a:latin typeface="Aptos Display"/>
              </a:rPr>
              <a:t>Empirical</a:t>
            </a:r>
            <a:r>
              <a:rPr lang="hr-HR" sz="3950" b="1" i="0" dirty="0">
                <a:solidFill>
                  <a:srgbClr val="19402E"/>
                </a:solidFill>
                <a:latin typeface="Aptos Display"/>
              </a:rPr>
              <a:t> </a:t>
            </a:r>
            <a:r>
              <a:rPr lang="hr-HR" sz="3950" b="1" i="0" dirty="0" err="1">
                <a:solidFill>
                  <a:srgbClr val="19402E"/>
                </a:solidFill>
                <a:latin typeface="Aptos Display"/>
              </a:rPr>
              <a:t>Lessons</a:t>
            </a:r>
            <a:r>
              <a:rPr lang="hr-HR" sz="3950" b="1" i="0" dirty="0">
                <a:solidFill>
                  <a:srgbClr val="19402E"/>
                </a:solidFill>
                <a:latin typeface="Aptos Display"/>
              </a:rPr>
              <a:t> </a:t>
            </a:r>
            <a:r>
              <a:rPr lang="hr-HR" sz="3950" b="1" i="0" dirty="0" err="1">
                <a:solidFill>
                  <a:srgbClr val="19402E"/>
                </a:solidFill>
                <a:latin typeface="Aptos Display"/>
              </a:rPr>
              <a:t>from</a:t>
            </a:r>
            <a:r>
              <a:rPr lang="hr-HR" sz="3950" b="1" i="0" dirty="0">
                <a:solidFill>
                  <a:srgbClr val="19402E"/>
                </a:solidFill>
                <a:latin typeface="Aptos Display"/>
              </a:rPr>
              <a:t> a New </a:t>
            </a:r>
            <a:r>
              <a:rPr lang="hr-HR" sz="3950" b="1" i="0" dirty="0" err="1">
                <a:solidFill>
                  <a:srgbClr val="19402E"/>
                </a:solidFill>
                <a:latin typeface="Aptos Display"/>
              </a:rPr>
              <a:t>Generation</a:t>
            </a:r>
            <a:r>
              <a:rPr lang="hr-HR" sz="3950" b="1" i="0" dirty="0">
                <a:solidFill>
                  <a:srgbClr val="19402E"/>
                </a:solidFill>
                <a:latin typeface="Aptos Display"/>
              </a:rPr>
              <a:t> </a:t>
            </a:r>
            <a:r>
              <a:rPr lang="hr-HR" sz="3950" b="1" i="0" dirty="0" err="1">
                <a:solidFill>
                  <a:srgbClr val="19402E"/>
                </a:solidFill>
                <a:latin typeface="Aptos Display"/>
              </a:rPr>
              <a:t>of</a:t>
            </a:r>
            <a:r>
              <a:rPr lang="hr-HR" sz="3950" b="1" i="0" dirty="0">
                <a:solidFill>
                  <a:srgbClr val="19402E"/>
                </a:solidFill>
                <a:latin typeface="Aptos Display"/>
              </a:rPr>
              <a:t> European Research</a:t>
            </a:r>
            <a:endParaRPr sz="3950" b="1" i="0" dirty="0">
              <a:solidFill>
                <a:srgbClr val="19402E"/>
              </a:solidFill>
              <a:latin typeface="Aptos Display"/>
            </a:endParaRPr>
          </a:p>
        </p:txBody>
      </p:sp>
      <p:sp>
        <p:nvSpPr>
          <p:cNvPr id="7" name="Rectangle 6"/>
          <p:cNvSpPr/>
          <p:nvPr/>
        </p:nvSpPr>
        <p:spPr>
          <a:xfrm>
            <a:off x="749808" y="3538728"/>
            <a:ext cx="868680" cy="54864"/>
          </a:xfrm>
          <a:prstGeom prst="rect">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9674352" y="1335024"/>
            <a:ext cx="1133856" cy="1133856"/>
          </a:xfrm>
          <a:prstGeom prst="ellipse">
            <a:avLst/>
          </a:prstGeom>
          <a:solidFill>
            <a:srgbClr val="FFFFFF"/>
          </a:solidFill>
          <a:ln w="31750">
            <a:solidFill>
              <a:srgbClr val="246C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961120" y="2907792"/>
            <a:ext cx="804672" cy="804672"/>
          </a:xfrm>
          <a:prstGeom prst="ellipse">
            <a:avLst/>
          </a:prstGeom>
          <a:solidFill>
            <a:srgbClr val="DAEDE0"/>
          </a:solidFill>
          <a:ln w="31750">
            <a:solidFill>
              <a:srgbClr val="246C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0131552" y="3310128"/>
            <a:ext cx="1426464" cy="1426464"/>
          </a:xfrm>
          <a:prstGeom prst="ellipse">
            <a:avLst/>
          </a:prstGeom>
          <a:solidFill>
            <a:srgbClr val="FFFFFF"/>
          </a:solidFill>
          <a:ln w="31750">
            <a:solidFill>
              <a:srgbClr val="246C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9436608" y="4946904"/>
            <a:ext cx="676656" cy="676656"/>
          </a:xfrm>
          <a:prstGeom prst="ellipse">
            <a:avLst/>
          </a:prstGeom>
          <a:solidFill>
            <a:srgbClr val="DAEDE0"/>
          </a:solidFill>
          <a:ln w="31750">
            <a:solidFill>
              <a:srgbClr val="246C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4" name="Connector 13"/>
          <p:cNvCxnSpPr/>
          <p:nvPr/>
        </p:nvCxnSpPr>
        <p:spPr>
          <a:xfrm flipH="1">
            <a:off x="9601200" y="2359152"/>
            <a:ext cx="365760" cy="557784"/>
          </a:xfrm>
          <a:prstGeom prst="line">
            <a:avLst/>
          </a:prstGeom>
          <a:ln w="25400">
            <a:solidFill>
              <a:srgbClr val="246C4B"/>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9729216" y="3465576"/>
            <a:ext cx="448056" cy="256032"/>
          </a:xfrm>
          <a:prstGeom prst="line">
            <a:avLst/>
          </a:prstGeom>
          <a:ln w="25400">
            <a:solidFill>
              <a:srgbClr val="246C4B"/>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flipH="1">
            <a:off x="9957816" y="4507992"/>
            <a:ext cx="365760" cy="484632"/>
          </a:xfrm>
          <a:prstGeom prst="line">
            <a:avLst/>
          </a:prstGeom>
          <a:ln w="25400">
            <a:solidFill>
              <a:srgbClr val="246C4B"/>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A SHARED PUBLICATION OPPORTUNITY</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a:solidFill>
                  <a:srgbClr val="19402E"/>
                </a:solidFill>
                <a:latin typeface="Aptos Display"/>
              </a:rPr>
              <a:t>Introducing the proposed edited volume</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06 / 15</a:t>
            </a:r>
          </a:p>
        </p:txBody>
      </p:sp>
      <p:sp>
        <p:nvSpPr>
          <p:cNvPr id="8" name="Rounded Rectangle 7"/>
          <p:cNvSpPr/>
          <p:nvPr/>
        </p:nvSpPr>
        <p:spPr>
          <a:xfrm>
            <a:off x="704088" y="1847088"/>
            <a:ext cx="10762488" cy="1883664"/>
          </a:xfrm>
          <a:prstGeom prst="roundRect">
            <a:avLst>
              <a:gd name="adj" fmla="val 14000"/>
            </a:avLst>
          </a:prstGeom>
          <a:solidFill>
            <a:srgbClr val="F6F9F6"/>
          </a:solidFill>
          <a:ln w="825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96696" y="2130552"/>
            <a:ext cx="10104120" cy="585216"/>
          </a:xfrm>
          <a:prstGeom prst="rect">
            <a:avLst/>
          </a:prstGeom>
          <a:noFill/>
        </p:spPr>
        <p:txBody>
          <a:bodyPr wrap="square" lIns="0" tIns="0" rIns="0" bIns="0" anchor="t">
            <a:spAutoFit/>
          </a:bodyPr>
          <a:lstStyle/>
          <a:p>
            <a:pPr>
              <a:spcBef>
                <a:spcPts val="0"/>
              </a:spcBef>
              <a:spcAft>
                <a:spcPts val="0"/>
              </a:spcAft>
            </a:pPr>
            <a:r>
              <a:rPr sz="3100" b="1" i="0">
                <a:solidFill>
                  <a:srgbClr val="19402E"/>
                </a:solidFill>
                <a:latin typeface="Aptos Display"/>
              </a:rPr>
              <a:t>Observing (De)Polarisation</a:t>
            </a:r>
          </a:p>
        </p:txBody>
      </p:sp>
      <p:sp>
        <p:nvSpPr>
          <p:cNvPr id="10" name="TextBox 9"/>
          <p:cNvSpPr txBox="1"/>
          <p:nvPr/>
        </p:nvSpPr>
        <p:spPr>
          <a:xfrm>
            <a:off x="1005840" y="2862072"/>
            <a:ext cx="9994392" cy="420624"/>
          </a:xfrm>
          <a:prstGeom prst="rect">
            <a:avLst/>
          </a:prstGeom>
          <a:noFill/>
        </p:spPr>
        <p:txBody>
          <a:bodyPr wrap="square" lIns="0" tIns="0" rIns="0" bIns="0" anchor="t">
            <a:normAutofit/>
          </a:bodyPr>
          <a:lstStyle/>
          <a:p>
            <a:pPr>
              <a:spcBef>
                <a:spcPts val="0"/>
              </a:spcBef>
              <a:spcAft>
                <a:spcPts val="0"/>
              </a:spcAft>
            </a:pPr>
            <a:r>
              <a:rPr sz="2039" b="0" i="1">
                <a:solidFill>
                  <a:srgbClr val="246C4B"/>
                </a:solidFill>
                <a:latin typeface="Aptos"/>
              </a:rPr>
              <a:t>Empirical Lessons from a New Generation of European Research</a:t>
            </a:r>
          </a:p>
        </p:txBody>
      </p:sp>
      <p:sp>
        <p:nvSpPr>
          <p:cNvPr id="11" name="Rounded Rectangle 10"/>
          <p:cNvSpPr/>
          <p:nvPr/>
        </p:nvSpPr>
        <p:spPr>
          <a:xfrm>
            <a:off x="877824" y="4174236"/>
            <a:ext cx="86868" cy="86868"/>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88136" y="4059936"/>
            <a:ext cx="10122408" cy="548640"/>
          </a:xfrm>
          <a:prstGeom prst="rect">
            <a:avLst/>
          </a:prstGeom>
          <a:noFill/>
        </p:spPr>
        <p:txBody>
          <a:bodyPr wrap="square" lIns="0" tIns="0" rIns="0" bIns="0" anchor="t">
            <a:normAutofit/>
          </a:bodyPr>
          <a:lstStyle/>
          <a:p>
            <a:pPr>
              <a:spcBef>
                <a:spcPts val="0"/>
              </a:spcBef>
              <a:spcAft>
                <a:spcPts val="0"/>
              </a:spcAft>
            </a:pPr>
            <a:r>
              <a:rPr sz="2070" b="0" i="0">
                <a:solidFill>
                  <a:srgbClr val="293930"/>
                </a:solidFill>
                <a:latin typeface="Aptos"/>
              </a:rPr>
              <a:t>Empirical findings across Europe are rarely read comparatively.</a:t>
            </a:r>
          </a:p>
        </p:txBody>
      </p:sp>
      <p:sp>
        <p:nvSpPr>
          <p:cNvPr id="13" name="Rounded Rectangle 12"/>
          <p:cNvSpPr/>
          <p:nvPr/>
        </p:nvSpPr>
        <p:spPr>
          <a:xfrm>
            <a:off x="877824" y="4777740"/>
            <a:ext cx="86868" cy="86868"/>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088136" y="4663440"/>
            <a:ext cx="10122408" cy="548640"/>
          </a:xfrm>
          <a:prstGeom prst="rect">
            <a:avLst/>
          </a:prstGeom>
          <a:noFill/>
        </p:spPr>
        <p:txBody>
          <a:bodyPr wrap="square" lIns="0" tIns="0" rIns="0" bIns="0" anchor="t">
            <a:normAutofit/>
          </a:bodyPr>
          <a:lstStyle/>
          <a:p>
            <a:pPr>
              <a:spcBef>
                <a:spcPts val="0"/>
              </a:spcBef>
              <a:spcAft>
                <a:spcPts val="0"/>
              </a:spcAft>
            </a:pPr>
            <a:r>
              <a:rPr sz="2070" b="0" i="0">
                <a:solidFill>
                  <a:srgbClr val="293930"/>
                </a:solidFill>
                <a:latin typeface="Aptos"/>
              </a:rPr>
              <a:t>Depolarisation remains underdefined and difficult to observe.</a:t>
            </a:r>
          </a:p>
        </p:txBody>
      </p:sp>
      <p:sp>
        <p:nvSpPr>
          <p:cNvPr id="15" name="Rounded Rectangle 14"/>
          <p:cNvSpPr/>
          <p:nvPr/>
        </p:nvSpPr>
        <p:spPr>
          <a:xfrm>
            <a:off x="877824" y="5381244"/>
            <a:ext cx="86868" cy="86868"/>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088136" y="5266944"/>
            <a:ext cx="10122408" cy="548640"/>
          </a:xfrm>
          <a:prstGeom prst="rect">
            <a:avLst/>
          </a:prstGeom>
          <a:noFill/>
        </p:spPr>
        <p:txBody>
          <a:bodyPr wrap="square" lIns="0" tIns="0" rIns="0" bIns="0" anchor="t">
            <a:normAutofit/>
          </a:bodyPr>
          <a:lstStyle/>
          <a:p>
            <a:pPr>
              <a:spcBef>
                <a:spcPts val="0"/>
              </a:spcBef>
              <a:spcAft>
                <a:spcPts val="0"/>
              </a:spcAft>
            </a:pPr>
            <a:r>
              <a:rPr sz="2070" b="0" i="0">
                <a:solidFill>
                  <a:srgbClr val="293930"/>
                </a:solidFill>
                <a:latin typeface="Aptos"/>
              </a:rPr>
              <a:t>New data and methods can strengthen how we detect change.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WHAT HOLDS THE VOLUME TOGETHER?</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a:solidFill>
                  <a:srgbClr val="19402E"/>
                </a:solidFill>
                <a:latin typeface="Aptos Display"/>
              </a:rPr>
              <a:t>A common question — different empirical answers</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07 / 15</a:t>
            </a:r>
          </a:p>
        </p:txBody>
      </p:sp>
      <p:sp>
        <p:nvSpPr>
          <p:cNvPr id="8" name="Rectangle 7"/>
          <p:cNvSpPr/>
          <p:nvPr/>
        </p:nvSpPr>
        <p:spPr>
          <a:xfrm>
            <a:off x="704088" y="1947672"/>
            <a:ext cx="86868" cy="2487168"/>
          </a:xfrm>
          <a:prstGeom prst="rect">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69848" y="2011680"/>
            <a:ext cx="10058400" cy="2304288"/>
          </a:xfrm>
          <a:prstGeom prst="rect">
            <a:avLst/>
          </a:prstGeom>
          <a:noFill/>
        </p:spPr>
        <p:txBody>
          <a:bodyPr wrap="square" lIns="0" tIns="0" rIns="0" bIns="0" anchor="t">
            <a:normAutofit/>
          </a:bodyPr>
          <a:lstStyle/>
          <a:p>
            <a:pPr>
              <a:spcBef>
                <a:spcPts val="0"/>
              </a:spcBef>
              <a:spcAft>
                <a:spcPts val="0"/>
              </a:spcAft>
            </a:pPr>
            <a:r>
              <a:rPr sz="2730" b="1" i="0">
                <a:solidFill>
                  <a:srgbClr val="19402E"/>
                </a:solidFill>
                <a:latin typeface="Aptos Display"/>
              </a:rPr>
              <a:t>How can current research on polarisation in Europe inform our understanding of how to study and observe (de)polarisation going forward?</a:t>
            </a:r>
          </a:p>
        </p:txBody>
      </p:sp>
      <p:sp>
        <p:nvSpPr>
          <p:cNvPr id="10" name="Rounded Rectangle 9"/>
          <p:cNvSpPr/>
          <p:nvPr/>
        </p:nvSpPr>
        <p:spPr>
          <a:xfrm>
            <a:off x="713232" y="4992624"/>
            <a:ext cx="10744200" cy="923544"/>
          </a:xfrm>
          <a:prstGeom prst="roundRect">
            <a:avLst>
              <a:gd name="adj" fmla="val 14000"/>
            </a:avLst>
          </a:prstGeom>
          <a:solidFill>
            <a:srgbClr val="F6F9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005840" y="5193792"/>
            <a:ext cx="10113264" cy="585216"/>
          </a:xfrm>
          <a:prstGeom prst="rect">
            <a:avLst/>
          </a:prstGeom>
          <a:noFill/>
        </p:spPr>
        <p:txBody>
          <a:bodyPr wrap="square" lIns="0" tIns="0" rIns="0" bIns="0" anchor="t">
            <a:normAutofit/>
          </a:bodyPr>
          <a:lstStyle/>
          <a:p>
            <a:pPr>
              <a:spcBef>
                <a:spcPts val="0"/>
              </a:spcBef>
              <a:spcAft>
                <a:spcPts val="0"/>
              </a:spcAft>
            </a:pPr>
            <a:r>
              <a:rPr lang="hr-HR" sz="2100" b="1" i="0" dirty="0" err="1">
                <a:solidFill>
                  <a:srgbClr val="246C4B"/>
                </a:solidFill>
                <a:latin typeface="Aptos"/>
              </a:rPr>
              <a:t>From</a:t>
            </a:r>
            <a:r>
              <a:rPr lang="hr-HR" sz="2100" b="1" i="0" dirty="0">
                <a:solidFill>
                  <a:srgbClr val="246C4B"/>
                </a:solidFill>
                <a:latin typeface="Aptos"/>
              </a:rPr>
              <a:t> </a:t>
            </a:r>
            <a:r>
              <a:rPr sz="2100" b="1" i="0" dirty="0">
                <a:solidFill>
                  <a:srgbClr val="246C4B"/>
                </a:solidFill>
                <a:latin typeface="Aptos"/>
              </a:rPr>
              <a:t>explaining </a:t>
            </a:r>
            <a:r>
              <a:rPr sz="2100" b="1" i="0" dirty="0" err="1">
                <a:solidFill>
                  <a:srgbClr val="246C4B"/>
                </a:solidFill>
                <a:latin typeface="Aptos"/>
              </a:rPr>
              <a:t>polarisation</a:t>
            </a:r>
            <a:r>
              <a:rPr sz="2100" b="1" i="0" dirty="0">
                <a:solidFill>
                  <a:srgbClr val="246C4B"/>
                </a:solidFill>
                <a:latin typeface="Aptos"/>
              </a:rPr>
              <a:t> to detecting, measuring and comparing changes in it.</a:t>
            </a:r>
          </a:p>
        </p:txBody>
      </p:sp>
      <p:sp>
        <p:nvSpPr>
          <p:cNvPr id="12" name="TextBox 11">
            <a:extLst>
              <a:ext uri="{FF2B5EF4-FFF2-40B4-BE49-F238E27FC236}">
                <a16:creationId xmlns:a16="http://schemas.microsoft.com/office/drawing/2014/main" id="{22D000A2-A4EB-0E34-DD94-1624560F4BB7}"/>
              </a:ext>
            </a:extLst>
          </p:cNvPr>
          <p:cNvSpPr txBox="1"/>
          <p:nvPr/>
        </p:nvSpPr>
        <p:spPr>
          <a:xfrm>
            <a:off x="1063752" y="3477006"/>
            <a:ext cx="10058400" cy="1442466"/>
          </a:xfrm>
          <a:prstGeom prst="rect">
            <a:avLst/>
          </a:prstGeom>
          <a:noFill/>
        </p:spPr>
        <p:txBody>
          <a:bodyPr wrap="square" lIns="0" tIns="0" rIns="0" bIns="0" anchor="t">
            <a:normAutofit fontScale="92500" lnSpcReduction="20000"/>
          </a:bodyPr>
          <a:lstStyle/>
          <a:p>
            <a:pPr algn="just" rtl="0">
              <a:spcBef>
                <a:spcPts val="0"/>
              </a:spcBef>
              <a:spcAft>
                <a:spcPts val="1200"/>
              </a:spcAft>
            </a:pPr>
            <a:r>
              <a:rPr lang="en-GB" sz="1800" b="0" i="0" u="none" strike="noStrike" dirty="0">
                <a:solidFill>
                  <a:srgbClr val="000000"/>
                </a:solidFill>
                <a:effectLst/>
                <a:latin typeface="Times New Roman" panose="02020603050405020304" pitchFamily="18" charset="0"/>
              </a:rPr>
              <a:t>Invites authors to examine what the field’s conceptualisations, data, methods, and empirical contexts reveal about the phenomenon we seek to define and measure. Chapters should show how specific research choices shape our understanding of polarisation and what this implies for future study.</a:t>
            </a:r>
            <a:endParaRPr lang="en-GB" sz="2800" b="0" dirty="0">
              <a:effectLst/>
            </a:endParaRPr>
          </a:p>
          <a:p>
            <a:br>
              <a:rPr lang="en-GB" sz="2800" dirty="0"/>
            </a:br>
            <a:endParaRPr sz="2730" b="1" i="0" dirty="0">
              <a:solidFill>
                <a:srgbClr val="19402E"/>
              </a:solidFill>
              <a:latin typeface="Aptos Display"/>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CHOOSE YOUR ENTRY POINT</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a:solidFill>
                  <a:srgbClr val="19402E"/>
                </a:solidFill>
                <a:latin typeface="Aptos Display"/>
              </a:rPr>
              <a:t>Four research pathways into the book</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08 / 15</a:t>
            </a:r>
          </a:p>
        </p:txBody>
      </p:sp>
      <p:sp>
        <p:nvSpPr>
          <p:cNvPr id="8" name="Rounded Rectangle 7"/>
          <p:cNvSpPr/>
          <p:nvPr/>
        </p:nvSpPr>
        <p:spPr>
          <a:xfrm>
            <a:off x="694944" y="1938528"/>
            <a:ext cx="5330952" cy="1737360"/>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23544" y="2148840"/>
            <a:ext cx="4882896" cy="347472"/>
          </a:xfrm>
          <a:prstGeom prst="rect">
            <a:avLst/>
          </a:prstGeom>
          <a:noFill/>
        </p:spPr>
        <p:txBody>
          <a:bodyPr wrap="square" lIns="0" tIns="0" rIns="0" bIns="0" anchor="t">
            <a:normAutofit/>
          </a:bodyPr>
          <a:lstStyle/>
          <a:p>
            <a:pPr>
              <a:spcBef>
                <a:spcPts val="0"/>
              </a:spcBef>
              <a:spcAft>
                <a:spcPts val="0"/>
              </a:spcAft>
            </a:pPr>
            <a:r>
              <a:rPr sz="1839" b="1" i="0">
                <a:solidFill>
                  <a:srgbClr val="246C4B"/>
                </a:solidFill>
                <a:latin typeface="Aptos"/>
              </a:rPr>
              <a:t>01  WHAT?</a:t>
            </a:r>
          </a:p>
        </p:txBody>
      </p:sp>
      <p:sp>
        <p:nvSpPr>
          <p:cNvPr id="10" name="TextBox 9"/>
          <p:cNvSpPr txBox="1"/>
          <p:nvPr/>
        </p:nvSpPr>
        <p:spPr>
          <a:xfrm>
            <a:off x="923544" y="2633472"/>
            <a:ext cx="4901184" cy="850392"/>
          </a:xfrm>
          <a:prstGeom prst="rect">
            <a:avLst/>
          </a:prstGeom>
          <a:noFill/>
        </p:spPr>
        <p:txBody>
          <a:bodyPr wrap="square" lIns="0" tIns="0" rIns="0" bIns="0" anchor="t">
            <a:normAutofit/>
          </a:bodyPr>
          <a:lstStyle/>
          <a:p>
            <a:pPr>
              <a:spcBef>
                <a:spcPts val="0"/>
              </a:spcBef>
              <a:spcAft>
                <a:spcPts val="0"/>
              </a:spcAft>
            </a:pPr>
            <a:r>
              <a:rPr sz="1850" b="0" i="0">
                <a:solidFill>
                  <a:srgbClr val="293930"/>
                </a:solidFill>
                <a:latin typeface="Aptos"/>
              </a:rPr>
              <a:t>How are polarisation and depolarisation defined and operationalised in empirical research?</a:t>
            </a:r>
          </a:p>
        </p:txBody>
      </p:sp>
      <p:sp>
        <p:nvSpPr>
          <p:cNvPr id="11" name="Rounded Rectangle 10"/>
          <p:cNvSpPr/>
          <p:nvPr/>
        </p:nvSpPr>
        <p:spPr>
          <a:xfrm>
            <a:off x="6236207" y="1938528"/>
            <a:ext cx="5330952" cy="1737360"/>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64807" y="2148840"/>
            <a:ext cx="4882896" cy="347472"/>
          </a:xfrm>
          <a:prstGeom prst="rect">
            <a:avLst/>
          </a:prstGeom>
          <a:noFill/>
        </p:spPr>
        <p:txBody>
          <a:bodyPr wrap="square" lIns="0" tIns="0" rIns="0" bIns="0" anchor="t">
            <a:normAutofit/>
          </a:bodyPr>
          <a:lstStyle/>
          <a:p>
            <a:pPr>
              <a:spcBef>
                <a:spcPts val="0"/>
              </a:spcBef>
              <a:spcAft>
                <a:spcPts val="0"/>
              </a:spcAft>
            </a:pPr>
            <a:r>
              <a:rPr sz="1839" b="1" i="0">
                <a:solidFill>
                  <a:srgbClr val="246C4B"/>
                </a:solidFill>
                <a:latin typeface="Aptos"/>
              </a:rPr>
              <a:t>02  HOW?</a:t>
            </a:r>
          </a:p>
        </p:txBody>
      </p:sp>
      <p:sp>
        <p:nvSpPr>
          <p:cNvPr id="13" name="TextBox 12"/>
          <p:cNvSpPr txBox="1"/>
          <p:nvPr/>
        </p:nvSpPr>
        <p:spPr>
          <a:xfrm>
            <a:off x="6464807" y="2633472"/>
            <a:ext cx="4901184" cy="850392"/>
          </a:xfrm>
          <a:prstGeom prst="rect">
            <a:avLst/>
          </a:prstGeom>
          <a:noFill/>
        </p:spPr>
        <p:txBody>
          <a:bodyPr wrap="square" lIns="0" tIns="0" rIns="0" bIns="0" anchor="t">
            <a:normAutofit/>
          </a:bodyPr>
          <a:lstStyle/>
          <a:p>
            <a:pPr>
              <a:spcBef>
                <a:spcPts val="0"/>
              </a:spcBef>
              <a:spcAft>
                <a:spcPts val="0"/>
              </a:spcAft>
            </a:pPr>
            <a:r>
              <a:rPr sz="1850" b="0" i="0">
                <a:solidFill>
                  <a:srgbClr val="293930"/>
                </a:solidFill>
                <a:latin typeface="Aptos"/>
              </a:rPr>
              <a:t>Which methods and kinds of data best capture (de)polarisation?</a:t>
            </a:r>
          </a:p>
        </p:txBody>
      </p:sp>
      <p:sp>
        <p:nvSpPr>
          <p:cNvPr id="14" name="Rounded Rectangle 13"/>
          <p:cNvSpPr/>
          <p:nvPr/>
        </p:nvSpPr>
        <p:spPr>
          <a:xfrm>
            <a:off x="694944" y="3922776"/>
            <a:ext cx="5330952" cy="1737360"/>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23544" y="4133088"/>
            <a:ext cx="4882896" cy="347472"/>
          </a:xfrm>
          <a:prstGeom prst="rect">
            <a:avLst/>
          </a:prstGeom>
          <a:noFill/>
        </p:spPr>
        <p:txBody>
          <a:bodyPr wrap="square" lIns="0" tIns="0" rIns="0" bIns="0" anchor="t">
            <a:normAutofit/>
          </a:bodyPr>
          <a:lstStyle/>
          <a:p>
            <a:pPr>
              <a:spcBef>
                <a:spcPts val="0"/>
              </a:spcBef>
              <a:spcAft>
                <a:spcPts val="0"/>
              </a:spcAft>
            </a:pPr>
            <a:r>
              <a:rPr sz="1839" b="1" i="0">
                <a:solidFill>
                  <a:srgbClr val="246C4B"/>
                </a:solidFill>
                <a:latin typeface="Aptos"/>
              </a:rPr>
              <a:t>03  WHERE?</a:t>
            </a:r>
          </a:p>
        </p:txBody>
      </p:sp>
      <p:sp>
        <p:nvSpPr>
          <p:cNvPr id="16" name="TextBox 15"/>
          <p:cNvSpPr txBox="1"/>
          <p:nvPr/>
        </p:nvSpPr>
        <p:spPr>
          <a:xfrm>
            <a:off x="923544" y="4617720"/>
            <a:ext cx="4901184" cy="850392"/>
          </a:xfrm>
          <a:prstGeom prst="rect">
            <a:avLst/>
          </a:prstGeom>
          <a:noFill/>
        </p:spPr>
        <p:txBody>
          <a:bodyPr wrap="square" lIns="0" tIns="0" rIns="0" bIns="0" anchor="t">
            <a:normAutofit/>
          </a:bodyPr>
          <a:lstStyle/>
          <a:p>
            <a:pPr>
              <a:spcBef>
                <a:spcPts val="0"/>
              </a:spcBef>
              <a:spcAft>
                <a:spcPts val="0"/>
              </a:spcAft>
            </a:pPr>
            <a:r>
              <a:rPr sz="1850" b="0" i="0">
                <a:solidFill>
                  <a:srgbClr val="293930"/>
                </a:solidFill>
                <a:latin typeface="Aptos"/>
              </a:rPr>
              <a:t>How do European political contexts shape polarisation and its study?</a:t>
            </a:r>
          </a:p>
        </p:txBody>
      </p:sp>
      <p:sp>
        <p:nvSpPr>
          <p:cNvPr id="17" name="Rounded Rectangle 16"/>
          <p:cNvSpPr/>
          <p:nvPr/>
        </p:nvSpPr>
        <p:spPr>
          <a:xfrm>
            <a:off x="6236207" y="3922776"/>
            <a:ext cx="5330952" cy="1737360"/>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64807" y="4133088"/>
            <a:ext cx="4882896" cy="347472"/>
          </a:xfrm>
          <a:prstGeom prst="rect">
            <a:avLst/>
          </a:prstGeom>
          <a:noFill/>
        </p:spPr>
        <p:txBody>
          <a:bodyPr wrap="square" lIns="0" tIns="0" rIns="0" bIns="0" anchor="t">
            <a:normAutofit/>
          </a:bodyPr>
          <a:lstStyle/>
          <a:p>
            <a:pPr>
              <a:spcBef>
                <a:spcPts val="0"/>
              </a:spcBef>
              <a:spcAft>
                <a:spcPts val="0"/>
              </a:spcAft>
            </a:pPr>
            <a:r>
              <a:rPr sz="1839" b="1" i="0">
                <a:solidFill>
                  <a:srgbClr val="246C4B"/>
                </a:solidFill>
                <a:latin typeface="Aptos"/>
              </a:rPr>
              <a:t>04  HOW DO WE RECOGNISE CHANGE?</a:t>
            </a:r>
          </a:p>
        </p:txBody>
      </p:sp>
      <p:sp>
        <p:nvSpPr>
          <p:cNvPr id="19" name="TextBox 18"/>
          <p:cNvSpPr txBox="1"/>
          <p:nvPr/>
        </p:nvSpPr>
        <p:spPr>
          <a:xfrm>
            <a:off x="6464807" y="4617720"/>
            <a:ext cx="4901184" cy="850392"/>
          </a:xfrm>
          <a:prstGeom prst="rect">
            <a:avLst/>
          </a:prstGeom>
          <a:noFill/>
        </p:spPr>
        <p:txBody>
          <a:bodyPr wrap="square" lIns="0" tIns="0" rIns="0" bIns="0" anchor="t">
            <a:normAutofit/>
          </a:bodyPr>
          <a:lstStyle/>
          <a:p>
            <a:pPr>
              <a:spcBef>
                <a:spcPts val="0"/>
              </a:spcBef>
              <a:spcAft>
                <a:spcPts val="0"/>
              </a:spcAft>
            </a:pPr>
            <a:r>
              <a:rPr sz="1850" b="0" i="0">
                <a:solidFill>
                  <a:srgbClr val="293930"/>
                </a:solidFill>
                <a:latin typeface="Aptos"/>
              </a:rPr>
              <a:t>What evidence shows radical polarisation weakening over time?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WHAT BELONGS IN THE BOOK?</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a:solidFill>
                  <a:srgbClr val="19402E"/>
                </a:solidFill>
                <a:latin typeface="Aptos Display"/>
              </a:rPr>
              <a:t>An empirical contribution with European relevance</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09 / 15</a:t>
            </a:r>
          </a:p>
        </p:txBody>
      </p:sp>
      <p:sp>
        <p:nvSpPr>
          <p:cNvPr id="8" name="Rounded Rectangle 7"/>
          <p:cNvSpPr/>
          <p:nvPr/>
        </p:nvSpPr>
        <p:spPr>
          <a:xfrm>
            <a:off x="722376" y="1837943"/>
            <a:ext cx="10725912" cy="832104"/>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2002536"/>
            <a:ext cx="420624" cy="301752"/>
          </a:xfrm>
          <a:prstGeom prst="rect">
            <a:avLst/>
          </a:prstGeom>
          <a:noFill/>
        </p:spPr>
        <p:txBody>
          <a:bodyPr wrap="square" lIns="0" tIns="0" rIns="0" bIns="0" anchor="t">
            <a:spAutoFit/>
          </a:bodyPr>
          <a:lstStyle/>
          <a:p>
            <a:pPr>
              <a:spcBef>
                <a:spcPts val="0"/>
              </a:spcBef>
              <a:spcAft>
                <a:spcPts val="0"/>
              </a:spcAft>
            </a:pPr>
            <a:r>
              <a:rPr sz="1780" b="1" i="0">
                <a:solidFill>
                  <a:srgbClr val="428961"/>
                </a:solidFill>
                <a:latin typeface="Aptos"/>
              </a:rPr>
              <a:t>01</a:t>
            </a:r>
          </a:p>
        </p:txBody>
      </p:sp>
      <p:sp>
        <p:nvSpPr>
          <p:cNvPr id="10" name="TextBox 9"/>
          <p:cNvSpPr txBox="1"/>
          <p:nvPr/>
        </p:nvSpPr>
        <p:spPr>
          <a:xfrm>
            <a:off x="1463040" y="1993391"/>
            <a:ext cx="3474720" cy="438912"/>
          </a:xfrm>
          <a:prstGeom prst="rect">
            <a:avLst/>
          </a:prstGeom>
          <a:noFill/>
        </p:spPr>
        <p:txBody>
          <a:bodyPr wrap="square" lIns="0" tIns="0" rIns="0" bIns="0" anchor="t">
            <a:normAutofit/>
          </a:bodyPr>
          <a:lstStyle/>
          <a:p>
            <a:pPr>
              <a:spcBef>
                <a:spcPts val="0"/>
              </a:spcBef>
              <a:spcAft>
                <a:spcPts val="0"/>
              </a:spcAft>
            </a:pPr>
            <a:r>
              <a:rPr sz="1939" b="1" i="0">
                <a:solidFill>
                  <a:srgbClr val="19402E"/>
                </a:solidFill>
                <a:latin typeface="Aptos"/>
              </a:rPr>
              <a:t>A defined phenomenon</a:t>
            </a:r>
          </a:p>
        </p:txBody>
      </p:sp>
      <p:sp>
        <p:nvSpPr>
          <p:cNvPr id="11" name="TextBox 10"/>
          <p:cNvSpPr txBox="1"/>
          <p:nvPr/>
        </p:nvSpPr>
        <p:spPr>
          <a:xfrm>
            <a:off x="4946904" y="1965960"/>
            <a:ext cx="6199632" cy="539496"/>
          </a:xfrm>
          <a:prstGeom prst="rect">
            <a:avLst/>
          </a:prstGeom>
          <a:noFill/>
        </p:spPr>
        <p:txBody>
          <a:bodyPr wrap="square" lIns="0" tIns="0" rIns="0" bIns="0" anchor="t">
            <a:normAutofit/>
          </a:bodyPr>
          <a:lstStyle/>
          <a:p>
            <a:pPr>
              <a:spcBef>
                <a:spcPts val="0"/>
              </a:spcBef>
              <a:spcAft>
                <a:spcPts val="0"/>
              </a:spcAft>
            </a:pPr>
            <a:r>
              <a:rPr sz="1850" b="0" i="0">
                <a:solidFill>
                  <a:srgbClr val="293930"/>
                </a:solidFill>
                <a:latin typeface="Aptos"/>
              </a:rPr>
              <a:t>Clarify the indicator, category or process being observed.</a:t>
            </a:r>
          </a:p>
        </p:txBody>
      </p:sp>
      <p:sp>
        <p:nvSpPr>
          <p:cNvPr id="12" name="Rounded Rectangle 11"/>
          <p:cNvSpPr/>
          <p:nvPr/>
        </p:nvSpPr>
        <p:spPr>
          <a:xfrm>
            <a:off x="722376" y="2825496"/>
            <a:ext cx="10725912" cy="832104"/>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14400" y="2990088"/>
            <a:ext cx="420624" cy="301752"/>
          </a:xfrm>
          <a:prstGeom prst="rect">
            <a:avLst/>
          </a:prstGeom>
          <a:noFill/>
        </p:spPr>
        <p:txBody>
          <a:bodyPr wrap="square" lIns="0" tIns="0" rIns="0" bIns="0" anchor="t">
            <a:spAutoFit/>
          </a:bodyPr>
          <a:lstStyle/>
          <a:p>
            <a:pPr>
              <a:spcBef>
                <a:spcPts val="0"/>
              </a:spcBef>
              <a:spcAft>
                <a:spcPts val="0"/>
              </a:spcAft>
            </a:pPr>
            <a:r>
              <a:rPr sz="1780" b="1" i="0">
                <a:solidFill>
                  <a:srgbClr val="428961"/>
                </a:solidFill>
                <a:latin typeface="Aptos"/>
              </a:rPr>
              <a:t>02</a:t>
            </a:r>
          </a:p>
        </p:txBody>
      </p:sp>
      <p:sp>
        <p:nvSpPr>
          <p:cNvPr id="14" name="TextBox 13"/>
          <p:cNvSpPr txBox="1"/>
          <p:nvPr/>
        </p:nvSpPr>
        <p:spPr>
          <a:xfrm>
            <a:off x="1463040" y="2980944"/>
            <a:ext cx="3474720" cy="438912"/>
          </a:xfrm>
          <a:prstGeom prst="rect">
            <a:avLst/>
          </a:prstGeom>
          <a:noFill/>
        </p:spPr>
        <p:txBody>
          <a:bodyPr wrap="square" lIns="0" tIns="0" rIns="0" bIns="0" anchor="t">
            <a:normAutofit/>
          </a:bodyPr>
          <a:lstStyle/>
          <a:p>
            <a:pPr>
              <a:spcBef>
                <a:spcPts val="0"/>
              </a:spcBef>
              <a:spcAft>
                <a:spcPts val="0"/>
              </a:spcAft>
            </a:pPr>
            <a:r>
              <a:rPr sz="1939" b="1" i="0">
                <a:solidFill>
                  <a:srgbClr val="19402E"/>
                </a:solidFill>
                <a:latin typeface="Aptos"/>
              </a:rPr>
              <a:t>Credible empirical material</a:t>
            </a:r>
          </a:p>
        </p:txBody>
      </p:sp>
      <p:sp>
        <p:nvSpPr>
          <p:cNvPr id="15" name="TextBox 14"/>
          <p:cNvSpPr txBox="1"/>
          <p:nvPr/>
        </p:nvSpPr>
        <p:spPr>
          <a:xfrm>
            <a:off x="4946904" y="2953512"/>
            <a:ext cx="6199632" cy="539496"/>
          </a:xfrm>
          <a:prstGeom prst="rect">
            <a:avLst/>
          </a:prstGeom>
          <a:noFill/>
        </p:spPr>
        <p:txBody>
          <a:bodyPr wrap="square" lIns="0" tIns="0" rIns="0" bIns="0" anchor="t">
            <a:normAutofit/>
          </a:bodyPr>
          <a:lstStyle/>
          <a:p>
            <a:pPr>
              <a:spcBef>
                <a:spcPts val="0"/>
              </a:spcBef>
              <a:spcAft>
                <a:spcPts val="0"/>
              </a:spcAft>
            </a:pPr>
            <a:r>
              <a:rPr sz="1850" b="0" i="0">
                <a:solidFill>
                  <a:srgbClr val="293930"/>
                </a:solidFill>
                <a:latin typeface="Aptos"/>
              </a:rPr>
              <a:t>Explain data, cases, method and limits.</a:t>
            </a:r>
          </a:p>
        </p:txBody>
      </p:sp>
      <p:sp>
        <p:nvSpPr>
          <p:cNvPr id="16" name="Rounded Rectangle 15"/>
          <p:cNvSpPr/>
          <p:nvPr/>
        </p:nvSpPr>
        <p:spPr>
          <a:xfrm>
            <a:off x="722376" y="3813048"/>
            <a:ext cx="10725912" cy="832104"/>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14400" y="3977639"/>
            <a:ext cx="420624" cy="301752"/>
          </a:xfrm>
          <a:prstGeom prst="rect">
            <a:avLst/>
          </a:prstGeom>
          <a:noFill/>
        </p:spPr>
        <p:txBody>
          <a:bodyPr wrap="square" lIns="0" tIns="0" rIns="0" bIns="0" anchor="t">
            <a:spAutoFit/>
          </a:bodyPr>
          <a:lstStyle/>
          <a:p>
            <a:pPr>
              <a:spcBef>
                <a:spcPts val="0"/>
              </a:spcBef>
              <a:spcAft>
                <a:spcPts val="0"/>
              </a:spcAft>
            </a:pPr>
            <a:r>
              <a:rPr sz="1780" b="1" i="0">
                <a:solidFill>
                  <a:srgbClr val="428961"/>
                </a:solidFill>
                <a:latin typeface="Aptos"/>
              </a:rPr>
              <a:t>03</a:t>
            </a:r>
          </a:p>
        </p:txBody>
      </p:sp>
      <p:sp>
        <p:nvSpPr>
          <p:cNvPr id="18" name="TextBox 17"/>
          <p:cNvSpPr txBox="1"/>
          <p:nvPr/>
        </p:nvSpPr>
        <p:spPr>
          <a:xfrm>
            <a:off x="1463040" y="3968496"/>
            <a:ext cx="3474720" cy="438912"/>
          </a:xfrm>
          <a:prstGeom prst="rect">
            <a:avLst/>
          </a:prstGeom>
          <a:noFill/>
        </p:spPr>
        <p:txBody>
          <a:bodyPr wrap="square" lIns="0" tIns="0" rIns="0" bIns="0" anchor="t">
            <a:normAutofit/>
          </a:bodyPr>
          <a:lstStyle/>
          <a:p>
            <a:pPr>
              <a:spcBef>
                <a:spcPts val="0"/>
              </a:spcBef>
              <a:spcAft>
                <a:spcPts val="0"/>
              </a:spcAft>
            </a:pPr>
            <a:r>
              <a:rPr sz="1939" b="1" i="0">
                <a:solidFill>
                  <a:srgbClr val="19402E"/>
                </a:solidFill>
                <a:latin typeface="Aptos"/>
              </a:rPr>
              <a:t>A comparative lens</a:t>
            </a:r>
          </a:p>
        </p:txBody>
      </p:sp>
      <p:sp>
        <p:nvSpPr>
          <p:cNvPr id="19" name="TextBox 18"/>
          <p:cNvSpPr txBox="1"/>
          <p:nvPr/>
        </p:nvSpPr>
        <p:spPr>
          <a:xfrm>
            <a:off x="4946904" y="3941063"/>
            <a:ext cx="6199632" cy="539496"/>
          </a:xfrm>
          <a:prstGeom prst="rect">
            <a:avLst/>
          </a:prstGeom>
          <a:noFill/>
        </p:spPr>
        <p:txBody>
          <a:bodyPr wrap="square" lIns="0" tIns="0" rIns="0" bIns="0" anchor="t">
            <a:normAutofit lnSpcReduction="10000"/>
          </a:bodyPr>
          <a:lstStyle/>
          <a:p>
            <a:pPr>
              <a:spcBef>
                <a:spcPts val="0"/>
              </a:spcBef>
              <a:spcAft>
                <a:spcPts val="0"/>
              </a:spcAft>
            </a:pPr>
            <a:r>
              <a:rPr sz="1850" b="0" i="0">
                <a:solidFill>
                  <a:srgbClr val="293930"/>
                </a:solidFill>
                <a:latin typeface="Aptos"/>
              </a:rPr>
              <a:t>Study multiple countries — or situate one case in wider Europe.</a:t>
            </a:r>
          </a:p>
        </p:txBody>
      </p:sp>
      <p:sp>
        <p:nvSpPr>
          <p:cNvPr id="20" name="Rounded Rectangle 19"/>
          <p:cNvSpPr/>
          <p:nvPr/>
        </p:nvSpPr>
        <p:spPr>
          <a:xfrm>
            <a:off x="722376" y="4800600"/>
            <a:ext cx="10725912" cy="832104"/>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14400" y="4965192"/>
            <a:ext cx="420624" cy="301752"/>
          </a:xfrm>
          <a:prstGeom prst="rect">
            <a:avLst/>
          </a:prstGeom>
          <a:noFill/>
        </p:spPr>
        <p:txBody>
          <a:bodyPr wrap="square" lIns="0" tIns="0" rIns="0" bIns="0" anchor="t">
            <a:spAutoFit/>
          </a:bodyPr>
          <a:lstStyle/>
          <a:p>
            <a:pPr>
              <a:spcBef>
                <a:spcPts val="0"/>
              </a:spcBef>
              <a:spcAft>
                <a:spcPts val="0"/>
              </a:spcAft>
            </a:pPr>
            <a:r>
              <a:rPr sz="1780" b="1" i="0">
                <a:solidFill>
                  <a:srgbClr val="428961"/>
                </a:solidFill>
                <a:latin typeface="Aptos"/>
              </a:rPr>
              <a:t>04</a:t>
            </a:r>
          </a:p>
        </p:txBody>
      </p:sp>
      <p:sp>
        <p:nvSpPr>
          <p:cNvPr id="22" name="TextBox 21"/>
          <p:cNvSpPr txBox="1"/>
          <p:nvPr/>
        </p:nvSpPr>
        <p:spPr>
          <a:xfrm>
            <a:off x="1463040" y="4956048"/>
            <a:ext cx="3474720" cy="438912"/>
          </a:xfrm>
          <a:prstGeom prst="rect">
            <a:avLst/>
          </a:prstGeom>
          <a:noFill/>
        </p:spPr>
        <p:txBody>
          <a:bodyPr wrap="square" lIns="0" tIns="0" rIns="0" bIns="0" anchor="t">
            <a:normAutofit/>
          </a:bodyPr>
          <a:lstStyle/>
          <a:p>
            <a:pPr>
              <a:spcBef>
                <a:spcPts val="0"/>
              </a:spcBef>
              <a:spcAft>
                <a:spcPts val="0"/>
              </a:spcAft>
            </a:pPr>
            <a:r>
              <a:rPr sz="1939" b="1" i="0">
                <a:solidFill>
                  <a:srgbClr val="19402E"/>
                </a:solidFill>
                <a:latin typeface="Aptos"/>
              </a:rPr>
              <a:t>A contribution to observation</a:t>
            </a:r>
          </a:p>
        </p:txBody>
      </p:sp>
      <p:sp>
        <p:nvSpPr>
          <p:cNvPr id="23" name="TextBox 22"/>
          <p:cNvSpPr txBox="1"/>
          <p:nvPr/>
        </p:nvSpPr>
        <p:spPr>
          <a:xfrm>
            <a:off x="4946904" y="4928616"/>
            <a:ext cx="6199632" cy="539496"/>
          </a:xfrm>
          <a:prstGeom prst="rect">
            <a:avLst/>
          </a:prstGeom>
          <a:noFill/>
        </p:spPr>
        <p:txBody>
          <a:bodyPr wrap="square" lIns="0" tIns="0" rIns="0" bIns="0" anchor="t">
            <a:normAutofit/>
          </a:bodyPr>
          <a:lstStyle/>
          <a:p>
            <a:pPr>
              <a:spcBef>
                <a:spcPts val="0"/>
              </a:spcBef>
              <a:spcAft>
                <a:spcPts val="0"/>
              </a:spcAft>
            </a:pPr>
            <a:r>
              <a:rPr sz="1850" b="0" i="0">
                <a:solidFill>
                  <a:srgbClr val="293930"/>
                </a:solidFill>
                <a:latin typeface="Aptos"/>
              </a:rPr>
              <a:t>Show what the findings teach us about measuring change.</a:t>
            </a:r>
          </a:p>
        </p:txBody>
      </p:sp>
      <p:sp>
        <p:nvSpPr>
          <p:cNvPr id="24" name="TextBox 23"/>
          <p:cNvSpPr txBox="1"/>
          <p:nvPr/>
        </p:nvSpPr>
        <p:spPr>
          <a:xfrm>
            <a:off x="768096" y="5998464"/>
            <a:ext cx="10424160" cy="292608"/>
          </a:xfrm>
          <a:prstGeom prst="rect">
            <a:avLst/>
          </a:prstGeom>
          <a:noFill/>
        </p:spPr>
        <p:txBody>
          <a:bodyPr wrap="square" lIns="0" tIns="0" rIns="0" bIns="0" anchor="t">
            <a:spAutoFit/>
          </a:bodyPr>
          <a:lstStyle/>
          <a:p>
            <a:pPr>
              <a:spcBef>
                <a:spcPts val="0"/>
              </a:spcBef>
              <a:spcAft>
                <a:spcPts val="0"/>
              </a:spcAft>
            </a:pPr>
            <a:r>
              <a:rPr sz="1680" b="0" i="0">
                <a:solidFill>
                  <a:srgbClr val="246C4B"/>
                </a:solidFill>
                <a:latin typeface="Aptos"/>
              </a:rPr>
              <a:t>Different methodological approaches and types of data are encouraged.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HOW WE COLLABORATE</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a:solidFill>
                  <a:srgbClr val="19402E"/>
                </a:solidFill>
                <a:latin typeface="Aptos Display"/>
              </a:rPr>
              <a:t>Early-career leadership. Senior support.</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04 / 15</a:t>
            </a:r>
          </a:p>
        </p:txBody>
      </p:sp>
      <p:sp>
        <p:nvSpPr>
          <p:cNvPr id="8" name="Rounded Rectangle 7"/>
          <p:cNvSpPr/>
          <p:nvPr/>
        </p:nvSpPr>
        <p:spPr>
          <a:xfrm>
            <a:off x="667512" y="1901952"/>
            <a:ext cx="5321808" cy="3419856"/>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859536" y="2157984"/>
            <a:ext cx="64008" cy="484632"/>
          </a:xfrm>
          <a:prstGeom prst="rect">
            <a:avLst/>
          </a:prstGeom>
          <a:solidFill>
            <a:srgbClr val="246C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60704" y="2139696"/>
            <a:ext cx="4700016" cy="502920"/>
          </a:xfrm>
          <a:prstGeom prst="rect">
            <a:avLst/>
          </a:prstGeom>
          <a:noFill/>
        </p:spPr>
        <p:txBody>
          <a:bodyPr wrap="square" lIns="0" tIns="0" rIns="0" bIns="0" anchor="t">
            <a:normAutofit/>
          </a:bodyPr>
          <a:lstStyle/>
          <a:p>
            <a:pPr>
              <a:spcBef>
                <a:spcPts val="0"/>
              </a:spcBef>
              <a:spcAft>
                <a:spcPts val="0"/>
              </a:spcAft>
            </a:pPr>
            <a:r>
              <a:rPr sz="1939" b="1" i="0">
                <a:solidFill>
                  <a:srgbClr val="19402E"/>
                </a:solidFill>
                <a:latin typeface="Aptos"/>
              </a:rPr>
              <a:t>EARLY-CAREER RESEARCHERS BRING</a:t>
            </a:r>
          </a:p>
        </p:txBody>
      </p:sp>
      <p:sp>
        <p:nvSpPr>
          <p:cNvPr id="11" name="TextBox 10"/>
          <p:cNvSpPr txBox="1"/>
          <p:nvPr/>
        </p:nvSpPr>
        <p:spPr>
          <a:xfrm>
            <a:off x="1060704" y="2816352"/>
            <a:ext cx="4608576" cy="2331720"/>
          </a:xfrm>
          <a:prstGeom prst="rect">
            <a:avLst/>
          </a:prstGeom>
          <a:noFill/>
        </p:spPr>
        <p:txBody>
          <a:bodyPr wrap="square" lIns="0" tIns="0" rIns="0" bIns="0" anchor="t">
            <a:normAutofit/>
          </a:bodyPr>
          <a:lstStyle/>
          <a:p>
            <a:pPr>
              <a:spcBef>
                <a:spcPts val="0"/>
              </a:spcBef>
              <a:spcAft>
                <a:spcPts val="0"/>
              </a:spcAft>
            </a:pPr>
            <a:r>
              <a:rPr sz="2000" b="0" i="0">
                <a:solidFill>
                  <a:srgbClr val="293930"/>
                </a:solidFill>
                <a:latin typeface="Aptos"/>
              </a:rPr>
              <a:t>An original question and empirical insight</a:t>
            </a:r>
          </a:p>
          <a:p>
            <a:pPr>
              <a:spcBef>
                <a:spcPts val="0"/>
              </a:spcBef>
              <a:spcAft>
                <a:spcPts val="0"/>
              </a:spcAft>
            </a:pPr>
            <a:r>
              <a:rPr sz="2000" b="0" i="0">
                <a:solidFill>
                  <a:srgbClr val="293930"/>
                </a:solidFill>
                <a:latin typeface="Aptos"/>
              </a:rPr>
              <a:t>New methods, data and perspectives</a:t>
            </a:r>
          </a:p>
          <a:p>
            <a:pPr>
              <a:spcBef>
                <a:spcPts val="0"/>
              </a:spcBef>
              <a:spcAft>
                <a:spcPts val="0"/>
              </a:spcAft>
            </a:pPr>
            <a:r>
              <a:rPr sz="2000" b="0" i="0">
                <a:solidFill>
                  <a:srgbClr val="293930"/>
                </a:solidFill>
                <a:latin typeface="Aptos"/>
              </a:rPr>
              <a:t>Knowledge of national and local contexts</a:t>
            </a:r>
          </a:p>
        </p:txBody>
      </p:sp>
      <p:sp>
        <p:nvSpPr>
          <p:cNvPr id="12" name="Rounded Rectangle 11"/>
          <p:cNvSpPr/>
          <p:nvPr/>
        </p:nvSpPr>
        <p:spPr>
          <a:xfrm>
            <a:off x="6199632" y="1901952"/>
            <a:ext cx="5321808" cy="3419856"/>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6391656" y="2157984"/>
            <a:ext cx="64008" cy="484632"/>
          </a:xfrm>
          <a:prstGeom prst="rect">
            <a:avLst/>
          </a:prstGeom>
          <a:solidFill>
            <a:srgbClr val="246C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592824" y="2139696"/>
            <a:ext cx="4700016" cy="502920"/>
          </a:xfrm>
          <a:prstGeom prst="rect">
            <a:avLst/>
          </a:prstGeom>
          <a:noFill/>
        </p:spPr>
        <p:txBody>
          <a:bodyPr wrap="square" lIns="0" tIns="0" rIns="0" bIns="0" anchor="t">
            <a:normAutofit/>
          </a:bodyPr>
          <a:lstStyle/>
          <a:p>
            <a:pPr>
              <a:spcBef>
                <a:spcPts val="0"/>
              </a:spcBef>
              <a:spcAft>
                <a:spcPts val="0"/>
              </a:spcAft>
            </a:pPr>
            <a:r>
              <a:rPr sz="1939" b="1" i="0">
                <a:solidFill>
                  <a:srgbClr val="19402E"/>
                </a:solidFill>
                <a:latin typeface="Aptos"/>
              </a:rPr>
              <a:t>SENIOR SCHOLARS CONTRIBUTE</a:t>
            </a:r>
          </a:p>
        </p:txBody>
      </p:sp>
      <p:sp>
        <p:nvSpPr>
          <p:cNvPr id="15" name="TextBox 14"/>
          <p:cNvSpPr txBox="1"/>
          <p:nvPr/>
        </p:nvSpPr>
        <p:spPr>
          <a:xfrm>
            <a:off x="6592824" y="2816352"/>
            <a:ext cx="4608576" cy="2331720"/>
          </a:xfrm>
          <a:prstGeom prst="rect">
            <a:avLst/>
          </a:prstGeom>
          <a:noFill/>
        </p:spPr>
        <p:txBody>
          <a:bodyPr wrap="square" lIns="0" tIns="0" rIns="0" bIns="0" anchor="t">
            <a:normAutofit/>
          </a:bodyPr>
          <a:lstStyle/>
          <a:p>
            <a:pPr>
              <a:spcBef>
                <a:spcPts val="0"/>
              </a:spcBef>
              <a:spcAft>
                <a:spcPts val="0"/>
              </a:spcAft>
            </a:pPr>
            <a:r>
              <a:rPr sz="2000" b="0" i="0">
                <a:solidFill>
                  <a:srgbClr val="293930"/>
                </a:solidFill>
                <a:latin typeface="Aptos"/>
              </a:rPr>
              <a:t>Conceptual and methodological feedback</a:t>
            </a:r>
          </a:p>
          <a:p>
            <a:pPr>
              <a:spcBef>
                <a:spcPts val="0"/>
              </a:spcBef>
              <a:spcAft>
                <a:spcPts val="0"/>
              </a:spcAft>
            </a:pPr>
            <a:r>
              <a:rPr sz="2000" b="0" i="0">
                <a:solidFill>
                  <a:srgbClr val="293930"/>
                </a:solidFill>
                <a:latin typeface="Aptos"/>
              </a:rPr>
              <a:t>Comparative framing and research networks</a:t>
            </a:r>
          </a:p>
          <a:p>
            <a:pPr>
              <a:spcBef>
                <a:spcPts val="0"/>
              </a:spcBef>
              <a:spcAft>
                <a:spcPts val="0"/>
              </a:spcAft>
            </a:pPr>
            <a:r>
              <a:rPr sz="2000" b="0" i="0">
                <a:solidFill>
                  <a:srgbClr val="293930"/>
                </a:solidFill>
                <a:latin typeface="Aptos"/>
              </a:rPr>
              <a:t>Publication experience and guidance</a:t>
            </a:r>
          </a:p>
        </p:txBody>
      </p:sp>
      <p:sp>
        <p:nvSpPr>
          <p:cNvPr id="16" name="Rounded Rectangle 15"/>
          <p:cNvSpPr/>
          <p:nvPr/>
        </p:nvSpPr>
        <p:spPr>
          <a:xfrm>
            <a:off x="694944" y="5532120"/>
            <a:ext cx="10762488" cy="548640"/>
          </a:xfrm>
          <a:prstGeom prst="roundRect">
            <a:avLst>
              <a:gd name="adj" fmla="val 14000"/>
            </a:avLst>
          </a:prstGeom>
          <a:solidFill>
            <a:srgbClr val="DAED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05256" y="5669280"/>
            <a:ext cx="10351008" cy="307777"/>
          </a:xfrm>
          <a:prstGeom prst="rect">
            <a:avLst/>
          </a:prstGeom>
          <a:noFill/>
        </p:spPr>
        <p:txBody>
          <a:bodyPr wrap="square" lIns="0" tIns="0" rIns="0" bIns="0" anchor="t">
            <a:spAutoFit/>
          </a:bodyPr>
          <a:lstStyle/>
          <a:p>
            <a:pPr>
              <a:spcBef>
                <a:spcPts val="0"/>
              </a:spcBef>
              <a:spcAft>
                <a:spcPts val="0"/>
              </a:spcAft>
            </a:pPr>
            <a:r>
              <a:rPr sz="2000" b="1" i="0" dirty="0">
                <a:solidFill>
                  <a:srgbClr val="19402E"/>
                </a:solidFill>
                <a:latin typeface="Aptos"/>
              </a:rPr>
              <a:t>The</a:t>
            </a:r>
            <a:r>
              <a:rPr lang="hr-HR" sz="2000" b="1" i="0" dirty="0">
                <a:solidFill>
                  <a:srgbClr val="19402E"/>
                </a:solidFill>
                <a:latin typeface="Aptos"/>
              </a:rPr>
              <a:t> </a:t>
            </a:r>
            <a:r>
              <a:rPr lang="hr-HR" sz="2000" b="1" i="0" dirty="0" err="1">
                <a:solidFill>
                  <a:srgbClr val="19402E"/>
                </a:solidFill>
                <a:latin typeface="Aptos"/>
              </a:rPr>
              <a:t>young</a:t>
            </a:r>
            <a:r>
              <a:rPr sz="2000" b="1" i="0" dirty="0">
                <a:solidFill>
                  <a:srgbClr val="19402E"/>
                </a:solidFill>
                <a:latin typeface="Aptos"/>
              </a:rPr>
              <a:t> researcher’s original idea remains central to the collaboration.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THE CO-AUTHORING MODEL</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a:solidFill>
                  <a:srgbClr val="19402E"/>
                </a:solidFill>
                <a:latin typeface="Aptos Display"/>
              </a:rPr>
              <a:t>Your idea leads. The partnership strengthens it.</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10 / 15</a:t>
            </a:r>
          </a:p>
        </p:txBody>
      </p:sp>
      <p:sp>
        <p:nvSpPr>
          <p:cNvPr id="8" name="Rounded Rectangle 7"/>
          <p:cNvSpPr/>
          <p:nvPr/>
        </p:nvSpPr>
        <p:spPr>
          <a:xfrm>
            <a:off x="704088" y="2185416"/>
            <a:ext cx="2633472" cy="2322576"/>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59536" y="2350008"/>
            <a:ext cx="448056" cy="438912"/>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05840" y="2414016"/>
            <a:ext cx="164592" cy="201168"/>
          </a:xfrm>
          <a:prstGeom prst="rect">
            <a:avLst/>
          </a:prstGeom>
          <a:noFill/>
        </p:spPr>
        <p:txBody>
          <a:bodyPr wrap="square" lIns="0" tIns="0" rIns="0" bIns="0" anchor="t">
            <a:spAutoFit/>
          </a:bodyPr>
          <a:lstStyle/>
          <a:p>
            <a:pPr algn="ctr">
              <a:spcBef>
                <a:spcPts val="0"/>
              </a:spcBef>
              <a:spcAft>
                <a:spcPts val="0"/>
              </a:spcAft>
            </a:pPr>
            <a:r>
              <a:rPr sz="1500" b="1" i="0">
                <a:solidFill>
                  <a:srgbClr val="FFFFFF"/>
                </a:solidFill>
                <a:latin typeface="Aptos"/>
              </a:rPr>
              <a:t>1</a:t>
            </a:r>
          </a:p>
        </p:txBody>
      </p:sp>
      <p:sp>
        <p:nvSpPr>
          <p:cNvPr id="11" name="TextBox 10"/>
          <p:cNvSpPr txBox="1"/>
          <p:nvPr/>
        </p:nvSpPr>
        <p:spPr>
          <a:xfrm>
            <a:off x="868680" y="3026664"/>
            <a:ext cx="2295144" cy="420624"/>
          </a:xfrm>
          <a:prstGeom prst="rect">
            <a:avLst/>
          </a:prstGeom>
          <a:noFill/>
        </p:spPr>
        <p:txBody>
          <a:bodyPr wrap="square" lIns="0" tIns="0" rIns="0" bIns="0" anchor="t">
            <a:normAutofit/>
          </a:bodyPr>
          <a:lstStyle/>
          <a:p>
            <a:pPr>
              <a:spcBef>
                <a:spcPts val="0"/>
              </a:spcBef>
              <a:spcAft>
                <a:spcPts val="0"/>
              </a:spcAft>
            </a:pPr>
            <a:r>
              <a:rPr sz="1850" b="1" i="0">
                <a:solidFill>
                  <a:srgbClr val="19402E"/>
                </a:solidFill>
                <a:latin typeface="Aptos"/>
              </a:rPr>
              <a:t>YOUR QUESTION</a:t>
            </a:r>
          </a:p>
        </p:txBody>
      </p:sp>
      <p:sp>
        <p:nvSpPr>
          <p:cNvPr id="12" name="TextBox 11"/>
          <p:cNvSpPr txBox="1"/>
          <p:nvPr/>
        </p:nvSpPr>
        <p:spPr>
          <a:xfrm>
            <a:off x="868680" y="3575304"/>
            <a:ext cx="2340864" cy="594360"/>
          </a:xfrm>
          <a:prstGeom prst="rect">
            <a:avLst/>
          </a:prstGeom>
          <a:noFill/>
        </p:spPr>
        <p:txBody>
          <a:bodyPr wrap="square" lIns="0" tIns="0" rIns="0" bIns="0" anchor="t">
            <a:normAutofit/>
          </a:bodyPr>
          <a:lstStyle/>
          <a:p>
            <a:pPr>
              <a:spcBef>
                <a:spcPts val="0"/>
              </a:spcBef>
              <a:spcAft>
                <a:spcPts val="0"/>
              </a:spcAft>
            </a:pPr>
            <a:r>
              <a:rPr sz="1739" b="0" i="0">
                <a:solidFill>
                  <a:srgbClr val="293930"/>
                </a:solidFill>
                <a:latin typeface="Aptos"/>
              </a:rPr>
              <a:t>Original insight and</a:t>
            </a:r>
          </a:p>
          <a:p>
            <a:pPr>
              <a:spcBef>
                <a:spcPts val="0"/>
              </a:spcBef>
              <a:spcAft>
                <a:spcPts val="0"/>
              </a:spcAft>
            </a:pPr>
            <a:r>
              <a:rPr sz="1739" b="0" i="0">
                <a:solidFill>
                  <a:srgbClr val="293930"/>
                </a:solidFill>
                <a:latin typeface="Aptos"/>
              </a:rPr>
              <a:t>research direction</a:t>
            </a:r>
          </a:p>
        </p:txBody>
      </p:sp>
      <p:sp>
        <p:nvSpPr>
          <p:cNvPr id="13" name="TextBox 12"/>
          <p:cNvSpPr txBox="1"/>
          <p:nvPr/>
        </p:nvSpPr>
        <p:spPr>
          <a:xfrm>
            <a:off x="3392424" y="3054096"/>
            <a:ext cx="210312" cy="320040"/>
          </a:xfrm>
          <a:prstGeom prst="rect">
            <a:avLst/>
          </a:prstGeom>
          <a:noFill/>
        </p:spPr>
        <p:txBody>
          <a:bodyPr wrap="square" lIns="0" tIns="0" rIns="0" bIns="0" anchor="t">
            <a:spAutoFit/>
          </a:bodyPr>
          <a:lstStyle/>
          <a:p>
            <a:pPr>
              <a:spcBef>
                <a:spcPts val="0"/>
              </a:spcBef>
              <a:spcAft>
                <a:spcPts val="0"/>
              </a:spcAft>
            </a:pPr>
            <a:r>
              <a:rPr sz="2600" b="1" i="0">
                <a:solidFill>
                  <a:srgbClr val="246C4B"/>
                </a:solidFill>
                <a:latin typeface="Aptos"/>
              </a:rPr>
              <a:t>→</a:t>
            </a:r>
          </a:p>
        </p:txBody>
      </p:sp>
      <p:sp>
        <p:nvSpPr>
          <p:cNvPr id="14" name="Rounded Rectangle 13"/>
          <p:cNvSpPr/>
          <p:nvPr/>
        </p:nvSpPr>
        <p:spPr>
          <a:xfrm>
            <a:off x="3575304" y="2185416"/>
            <a:ext cx="2633472" cy="2322576"/>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ounded Rectangle 14"/>
          <p:cNvSpPr/>
          <p:nvPr/>
        </p:nvSpPr>
        <p:spPr>
          <a:xfrm>
            <a:off x="3730752" y="2350008"/>
            <a:ext cx="448056" cy="438912"/>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877056" y="2414016"/>
            <a:ext cx="164592" cy="201168"/>
          </a:xfrm>
          <a:prstGeom prst="rect">
            <a:avLst/>
          </a:prstGeom>
          <a:noFill/>
        </p:spPr>
        <p:txBody>
          <a:bodyPr wrap="square" lIns="0" tIns="0" rIns="0" bIns="0" anchor="t">
            <a:spAutoFit/>
          </a:bodyPr>
          <a:lstStyle/>
          <a:p>
            <a:pPr algn="ctr">
              <a:spcBef>
                <a:spcPts val="0"/>
              </a:spcBef>
              <a:spcAft>
                <a:spcPts val="0"/>
              </a:spcAft>
            </a:pPr>
            <a:r>
              <a:rPr sz="1500" b="1" i="0">
                <a:solidFill>
                  <a:srgbClr val="FFFFFF"/>
                </a:solidFill>
                <a:latin typeface="Aptos"/>
              </a:rPr>
              <a:t>2</a:t>
            </a:r>
          </a:p>
        </p:txBody>
      </p:sp>
      <p:sp>
        <p:nvSpPr>
          <p:cNvPr id="17" name="TextBox 16"/>
          <p:cNvSpPr txBox="1"/>
          <p:nvPr/>
        </p:nvSpPr>
        <p:spPr>
          <a:xfrm>
            <a:off x="3739896" y="3026664"/>
            <a:ext cx="2295144" cy="420624"/>
          </a:xfrm>
          <a:prstGeom prst="rect">
            <a:avLst/>
          </a:prstGeom>
          <a:noFill/>
        </p:spPr>
        <p:txBody>
          <a:bodyPr wrap="square" lIns="0" tIns="0" rIns="0" bIns="0" anchor="t">
            <a:normAutofit/>
          </a:bodyPr>
          <a:lstStyle/>
          <a:p>
            <a:pPr>
              <a:spcBef>
                <a:spcPts val="0"/>
              </a:spcBef>
              <a:spcAft>
                <a:spcPts val="0"/>
              </a:spcAft>
            </a:pPr>
            <a:r>
              <a:rPr sz="1850" b="1" i="0">
                <a:solidFill>
                  <a:srgbClr val="19402E"/>
                </a:solidFill>
                <a:latin typeface="Aptos"/>
              </a:rPr>
              <a:t>YOUR ABSTRACT</a:t>
            </a:r>
          </a:p>
        </p:txBody>
      </p:sp>
      <p:sp>
        <p:nvSpPr>
          <p:cNvPr id="18" name="TextBox 17"/>
          <p:cNvSpPr txBox="1"/>
          <p:nvPr/>
        </p:nvSpPr>
        <p:spPr>
          <a:xfrm>
            <a:off x="3739896" y="3575304"/>
            <a:ext cx="2340864" cy="594360"/>
          </a:xfrm>
          <a:prstGeom prst="rect">
            <a:avLst/>
          </a:prstGeom>
          <a:noFill/>
        </p:spPr>
        <p:txBody>
          <a:bodyPr wrap="square" lIns="0" tIns="0" rIns="0" bIns="0" anchor="t">
            <a:normAutofit/>
          </a:bodyPr>
          <a:lstStyle/>
          <a:p>
            <a:pPr>
              <a:spcBef>
                <a:spcPts val="0"/>
              </a:spcBef>
              <a:spcAft>
                <a:spcPts val="0"/>
              </a:spcAft>
            </a:pPr>
            <a:r>
              <a:rPr sz="1739" b="0" i="0">
                <a:solidFill>
                  <a:srgbClr val="293930"/>
                </a:solidFill>
                <a:latin typeface="Aptos"/>
              </a:rPr>
              <a:t>Proposed empirical</a:t>
            </a:r>
          </a:p>
          <a:p>
            <a:pPr>
              <a:spcBef>
                <a:spcPts val="0"/>
              </a:spcBef>
              <a:spcAft>
                <a:spcPts val="0"/>
              </a:spcAft>
            </a:pPr>
            <a:r>
              <a:rPr sz="1739" b="0" i="0">
                <a:solidFill>
                  <a:srgbClr val="293930"/>
                </a:solidFill>
                <a:latin typeface="Aptos"/>
              </a:rPr>
              <a:t>design and contribution</a:t>
            </a:r>
          </a:p>
        </p:txBody>
      </p:sp>
      <p:sp>
        <p:nvSpPr>
          <p:cNvPr id="19" name="TextBox 18"/>
          <p:cNvSpPr txBox="1"/>
          <p:nvPr/>
        </p:nvSpPr>
        <p:spPr>
          <a:xfrm>
            <a:off x="6263640" y="3054096"/>
            <a:ext cx="210312" cy="320040"/>
          </a:xfrm>
          <a:prstGeom prst="rect">
            <a:avLst/>
          </a:prstGeom>
          <a:noFill/>
        </p:spPr>
        <p:txBody>
          <a:bodyPr wrap="square" lIns="0" tIns="0" rIns="0" bIns="0" anchor="t">
            <a:spAutoFit/>
          </a:bodyPr>
          <a:lstStyle/>
          <a:p>
            <a:pPr>
              <a:spcBef>
                <a:spcPts val="0"/>
              </a:spcBef>
              <a:spcAft>
                <a:spcPts val="0"/>
              </a:spcAft>
            </a:pPr>
            <a:r>
              <a:rPr sz="2600" b="1" i="0">
                <a:solidFill>
                  <a:srgbClr val="246C4B"/>
                </a:solidFill>
                <a:latin typeface="Aptos"/>
              </a:rPr>
              <a:t>→</a:t>
            </a:r>
          </a:p>
        </p:txBody>
      </p:sp>
      <p:sp>
        <p:nvSpPr>
          <p:cNvPr id="20" name="Rounded Rectangle 19"/>
          <p:cNvSpPr/>
          <p:nvPr/>
        </p:nvSpPr>
        <p:spPr>
          <a:xfrm>
            <a:off x="6446520" y="2185416"/>
            <a:ext cx="2633472" cy="2322576"/>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6601968" y="2350008"/>
            <a:ext cx="448056" cy="438912"/>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748272" y="2414016"/>
            <a:ext cx="164592" cy="201168"/>
          </a:xfrm>
          <a:prstGeom prst="rect">
            <a:avLst/>
          </a:prstGeom>
          <a:noFill/>
        </p:spPr>
        <p:txBody>
          <a:bodyPr wrap="square" lIns="0" tIns="0" rIns="0" bIns="0" anchor="t">
            <a:spAutoFit/>
          </a:bodyPr>
          <a:lstStyle/>
          <a:p>
            <a:pPr algn="ctr">
              <a:spcBef>
                <a:spcPts val="0"/>
              </a:spcBef>
              <a:spcAft>
                <a:spcPts val="0"/>
              </a:spcAft>
            </a:pPr>
            <a:r>
              <a:rPr sz="1500" b="1" i="0">
                <a:solidFill>
                  <a:srgbClr val="FFFFFF"/>
                </a:solidFill>
                <a:latin typeface="Aptos"/>
              </a:rPr>
              <a:t>3</a:t>
            </a:r>
          </a:p>
        </p:txBody>
      </p:sp>
      <p:sp>
        <p:nvSpPr>
          <p:cNvPr id="23" name="TextBox 22"/>
          <p:cNvSpPr txBox="1"/>
          <p:nvPr/>
        </p:nvSpPr>
        <p:spPr>
          <a:xfrm>
            <a:off x="6611112" y="3026664"/>
            <a:ext cx="2295144" cy="420624"/>
          </a:xfrm>
          <a:prstGeom prst="rect">
            <a:avLst/>
          </a:prstGeom>
          <a:noFill/>
        </p:spPr>
        <p:txBody>
          <a:bodyPr wrap="square" lIns="0" tIns="0" rIns="0" bIns="0" anchor="t">
            <a:normAutofit/>
          </a:bodyPr>
          <a:lstStyle/>
          <a:p>
            <a:pPr>
              <a:spcBef>
                <a:spcPts val="0"/>
              </a:spcBef>
              <a:spcAft>
                <a:spcPts val="0"/>
              </a:spcAft>
            </a:pPr>
            <a:r>
              <a:rPr sz="1850" b="1" i="0">
                <a:solidFill>
                  <a:srgbClr val="19402E"/>
                </a:solidFill>
                <a:latin typeface="Aptos"/>
              </a:rPr>
              <a:t>MENTOR PAIRING</a:t>
            </a:r>
          </a:p>
        </p:txBody>
      </p:sp>
      <p:sp>
        <p:nvSpPr>
          <p:cNvPr id="24" name="TextBox 23"/>
          <p:cNvSpPr txBox="1"/>
          <p:nvPr/>
        </p:nvSpPr>
        <p:spPr>
          <a:xfrm>
            <a:off x="6611112" y="3575304"/>
            <a:ext cx="2340864" cy="594360"/>
          </a:xfrm>
          <a:prstGeom prst="rect">
            <a:avLst/>
          </a:prstGeom>
          <a:noFill/>
        </p:spPr>
        <p:txBody>
          <a:bodyPr wrap="square" lIns="0" tIns="0" rIns="0" bIns="0" anchor="t">
            <a:normAutofit/>
          </a:bodyPr>
          <a:lstStyle/>
          <a:p>
            <a:pPr>
              <a:spcBef>
                <a:spcPts val="0"/>
              </a:spcBef>
              <a:spcAft>
                <a:spcPts val="0"/>
              </a:spcAft>
            </a:pPr>
            <a:r>
              <a:rPr sz="1739" b="0" i="0">
                <a:solidFill>
                  <a:srgbClr val="293930"/>
                </a:solidFill>
                <a:latin typeface="Aptos"/>
              </a:rPr>
              <a:t>Senior co-author helps</a:t>
            </a:r>
          </a:p>
          <a:p>
            <a:pPr>
              <a:spcBef>
                <a:spcPts val="0"/>
              </a:spcBef>
              <a:spcAft>
                <a:spcPts val="0"/>
              </a:spcAft>
            </a:pPr>
            <a:r>
              <a:rPr sz="1739" b="0" i="0">
                <a:solidFill>
                  <a:srgbClr val="293930"/>
                </a:solidFill>
                <a:latin typeface="Aptos"/>
              </a:rPr>
              <a:t>refine the study</a:t>
            </a:r>
          </a:p>
        </p:txBody>
      </p:sp>
      <p:sp>
        <p:nvSpPr>
          <p:cNvPr id="25" name="TextBox 24"/>
          <p:cNvSpPr txBox="1"/>
          <p:nvPr/>
        </p:nvSpPr>
        <p:spPr>
          <a:xfrm>
            <a:off x="9134856" y="3054096"/>
            <a:ext cx="210312" cy="320040"/>
          </a:xfrm>
          <a:prstGeom prst="rect">
            <a:avLst/>
          </a:prstGeom>
          <a:noFill/>
        </p:spPr>
        <p:txBody>
          <a:bodyPr wrap="square" lIns="0" tIns="0" rIns="0" bIns="0" anchor="t">
            <a:spAutoFit/>
          </a:bodyPr>
          <a:lstStyle/>
          <a:p>
            <a:pPr>
              <a:spcBef>
                <a:spcPts val="0"/>
              </a:spcBef>
              <a:spcAft>
                <a:spcPts val="0"/>
              </a:spcAft>
            </a:pPr>
            <a:r>
              <a:rPr sz="2600" b="1" i="0">
                <a:solidFill>
                  <a:srgbClr val="246C4B"/>
                </a:solidFill>
                <a:latin typeface="Aptos"/>
              </a:rPr>
              <a:t>→</a:t>
            </a:r>
          </a:p>
        </p:txBody>
      </p:sp>
      <p:sp>
        <p:nvSpPr>
          <p:cNvPr id="26" name="Rounded Rectangle 25"/>
          <p:cNvSpPr/>
          <p:nvPr/>
        </p:nvSpPr>
        <p:spPr>
          <a:xfrm>
            <a:off x="9317736" y="2185416"/>
            <a:ext cx="2633472" cy="2322576"/>
          </a:xfrm>
          <a:prstGeom prst="roundRect">
            <a:avLst>
              <a:gd name="adj" fmla="val 14000"/>
            </a:avLst>
          </a:prstGeom>
          <a:solidFill>
            <a:srgbClr val="F6F9F6"/>
          </a:solidFill>
          <a:ln w="9525">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ounded Rectangle 26"/>
          <p:cNvSpPr/>
          <p:nvPr/>
        </p:nvSpPr>
        <p:spPr>
          <a:xfrm>
            <a:off x="9473184" y="2350008"/>
            <a:ext cx="448056" cy="438912"/>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619488" y="2414016"/>
            <a:ext cx="164592" cy="201168"/>
          </a:xfrm>
          <a:prstGeom prst="rect">
            <a:avLst/>
          </a:prstGeom>
          <a:noFill/>
        </p:spPr>
        <p:txBody>
          <a:bodyPr wrap="square" lIns="0" tIns="0" rIns="0" bIns="0" anchor="t">
            <a:spAutoFit/>
          </a:bodyPr>
          <a:lstStyle/>
          <a:p>
            <a:pPr algn="ctr">
              <a:spcBef>
                <a:spcPts val="0"/>
              </a:spcBef>
              <a:spcAft>
                <a:spcPts val="0"/>
              </a:spcAft>
            </a:pPr>
            <a:r>
              <a:rPr sz="1500" b="1" i="0">
                <a:solidFill>
                  <a:srgbClr val="FFFFFF"/>
                </a:solidFill>
                <a:latin typeface="Aptos"/>
              </a:rPr>
              <a:t>4</a:t>
            </a:r>
          </a:p>
        </p:txBody>
      </p:sp>
      <p:sp>
        <p:nvSpPr>
          <p:cNvPr id="29" name="TextBox 28"/>
          <p:cNvSpPr txBox="1"/>
          <p:nvPr/>
        </p:nvSpPr>
        <p:spPr>
          <a:xfrm>
            <a:off x="9482328" y="3026664"/>
            <a:ext cx="2295144" cy="420624"/>
          </a:xfrm>
          <a:prstGeom prst="rect">
            <a:avLst/>
          </a:prstGeom>
          <a:noFill/>
        </p:spPr>
        <p:txBody>
          <a:bodyPr wrap="square" lIns="0" tIns="0" rIns="0" bIns="0" anchor="t">
            <a:normAutofit/>
          </a:bodyPr>
          <a:lstStyle/>
          <a:p>
            <a:pPr>
              <a:spcBef>
                <a:spcPts val="0"/>
              </a:spcBef>
              <a:spcAft>
                <a:spcPts val="0"/>
              </a:spcAft>
            </a:pPr>
            <a:r>
              <a:rPr sz="1850" b="1" i="0">
                <a:solidFill>
                  <a:srgbClr val="19402E"/>
                </a:solidFill>
                <a:latin typeface="Aptos"/>
              </a:rPr>
              <a:t>SHARED CHAPTER</a:t>
            </a:r>
          </a:p>
        </p:txBody>
      </p:sp>
      <p:sp>
        <p:nvSpPr>
          <p:cNvPr id="30" name="TextBox 29"/>
          <p:cNvSpPr txBox="1"/>
          <p:nvPr/>
        </p:nvSpPr>
        <p:spPr>
          <a:xfrm>
            <a:off x="9482328" y="3575304"/>
            <a:ext cx="2340864" cy="594360"/>
          </a:xfrm>
          <a:prstGeom prst="rect">
            <a:avLst/>
          </a:prstGeom>
          <a:noFill/>
        </p:spPr>
        <p:txBody>
          <a:bodyPr wrap="square" lIns="0" tIns="0" rIns="0" bIns="0" anchor="t">
            <a:normAutofit/>
          </a:bodyPr>
          <a:lstStyle/>
          <a:p>
            <a:pPr>
              <a:spcBef>
                <a:spcPts val="0"/>
              </a:spcBef>
              <a:spcAft>
                <a:spcPts val="0"/>
              </a:spcAft>
            </a:pPr>
            <a:r>
              <a:rPr sz="1739" b="0" i="0">
                <a:solidFill>
                  <a:srgbClr val="293930"/>
                </a:solidFill>
                <a:latin typeface="Aptos"/>
              </a:rPr>
              <a:t>Stronger argument,</a:t>
            </a:r>
          </a:p>
          <a:p>
            <a:pPr>
              <a:spcBef>
                <a:spcPts val="0"/>
              </a:spcBef>
              <a:spcAft>
                <a:spcPts val="0"/>
              </a:spcAft>
            </a:pPr>
            <a:r>
              <a:rPr sz="1739" b="0" i="0">
                <a:solidFill>
                  <a:srgbClr val="293930"/>
                </a:solidFill>
                <a:latin typeface="Aptos"/>
              </a:rPr>
              <a:t>clearer evidence</a:t>
            </a:r>
          </a:p>
        </p:txBody>
      </p:sp>
      <p:sp>
        <p:nvSpPr>
          <p:cNvPr id="31" name="Rounded Rectangle 30"/>
          <p:cNvSpPr/>
          <p:nvPr/>
        </p:nvSpPr>
        <p:spPr>
          <a:xfrm>
            <a:off x="722376" y="4965192"/>
            <a:ext cx="10716768" cy="896112"/>
          </a:xfrm>
          <a:prstGeom prst="roundRect">
            <a:avLst>
              <a:gd name="adj" fmla="val 14000"/>
            </a:avLst>
          </a:prstGeom>
          <a:solidFill>
            <a:srgbClr val="DAED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987552" y="5202936"/>
            <a:ext cx="10149840" cy="438912"/>
          </a:xfrm>
          <a:prstGeom prst="rect">
            <a:avLst/>
          </a:prstGeom>
          <a:noFill/>
        </p:spPr>
        <p:txBody>
          <a:bodyPr wrap="square" lIns="0" tIns="0" rIns="0" bIns="0" anchor="t">
            <a:normAutofit/>
          </a:bodyPr>
          <a:lstStyle/>
          <a:p>
            <a:pPr>
              <a:spcBef>
                <a:spcPts val="0"/>
              </a:spcBef>
              <a:spcAft>
                <a:spcPts val="0"/>
              </a:spcAft>
            </a:pPr>
            <a:r>
              <a:rPr sz="2030" b="1" i="0">
                <a:solidFill>
                  <a:srgbClr val="19402E"/>
                </a:solidFill>
                <a:latin typeface="Aptos"/>
              </a:rPr>
              <a:t>No senior co-author yet? The editors plan to help identify a suitable pairing.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TURN AN IDEA INTO A PROPOSAL</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a:solidFill>
                  <a:srgbClr val="19402E"/>
                </a:solidFill>
                <a:latin typeface="Aptos Display"/>
              </a:rPr>
              <a:t>A 400-word abstract starts with five answers</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12 / 15</a:t>
            </a:r>
          </a:p>
        </p:txBody>
      </p:sp>
      <p:sp>
        <p:nvSpPr>
          <p:cNvPr id="8" name="Rounded Rectangle 7"/>
          <p:cNvSpPr/>
          <p:nvPr/>
        </p:nvSpPr>
        <p:spPr>
          <a:xfrm>
            <a:off x="731520" y="1810512"/>
            <a:ext cx="10725912" cy="694944"/>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50976" y="2011680"/>
            <a:ext cx="347472" cy="274320"/>
          </a:xfrm>
          <a:prstGeom prst="rect">
            <a:avLst/>
          </a:prstGeom>
          <a:noFill/>
        </p:spPr>
        <p:txBody>
          <a:bodyPr wrap="square" lIns="0" tIns="0" rIns="0" bIns="0" anchor="t">
            <a:spAutoFit/>
          </a:bodyPr>
          <a:lstStyle/>
          <a:p>
            <a:pPr>
              <a:spcBef>
                <a:spcPts val="0"/>
              </a:spcBef>
              <a:spcAft>
                <a:spcPts val="0"/>
              </a:spcAft>
            </a:pPr>
            <a:r>
              <a:rPr sz="1830" b="1" i="0">
                <a:solidFill>
                  <a:srgbClr val="428961"/>
                </a:solidFill>
                <a:latin typeface="Aptos"/>
              </a:rPr>
              <a:t>1</a:t>
            </a:r>
          </a:p>
        </p:txBody>
      </p:sp>
      <p:sp>
        <p:nvSpPr>
          <p:cNvPr id="10" name="TextBox 9"/>
          <p:cNvSpPr txBox="1"/>
          <p:nvPr/>
        </p:nvSpPr>
        <p:spPr>
          <a:xfrm>
            <a:off x="1508760" y="1975104"/>
            <a:ext cx="2459736" cy="338328"/>
          </a:xfrm>
          <a:prstGeom prst="rect">
            <a:avLst/>
          </a:prstGeom>
          <a:noFill/>
        </p:spPr>
        <p:txBody>
          <a:bodyPr wrap="square" lIns="0" tIns="0" rIns="0" bIns="0" anchor="t">
            <a:normAutofit/>
          </a:bodyPr>
          <a:lstStyle/>
          <a:p>
            <a:pPr>
              <a:spcBef>
                <a:spcPts val="0"/>
              </a:spcBef>
              <a:spcAft>
                <a:spcPts val="0"/>
              </a:spcAft>
            </a:pPr>
            <a:r>
              <a:rPr sz="1789" b="1" i="0" dirty="0">
                <a:solidFill>
                  <a:srgbClr val="19402E"/>
                </a:solidFill>
                <a:latin typeface="Aptos"/>
              </a:rPr>
              <a:t>RESEARCH P</a:t>
            </a:r>
            <a:r>
              <a:rPr lang="hr-HR" sz="1789" b="1" dirty="0">
                <a:solidFill>
                  <a:srgbClr val="19402E"/>
                </a:solidFill>
                <a:latin typeface="Aptos"/>
              </a:rPr>
              <a:t>ROBLEM</a:t>
            </a:r>
            <a:endParaRPr sz="1789" b="1" i="0" dirty="0">
              <a:solidFill>
                <a:srgbClr val="19402E"/>
              </a:solidFill>
              <a:latin typeface="Aptos"/>
            </a:endParaRPr>
          </a:p>
        </p:txBody>
      </p:sp>
      <p:sp>
        <p:nvSpPr>
          <p:cNvPr id="11" name="TextBox 10"/>
          <p:cNvSpPr txBox="1"/>
          <p:nvPr/>
        </p:nvSpPr>
        <p:spPr>
          <a:xfrm>
            <a:off x="4078224" y="1956816"/>
            <a:ext cx="7104888" cy="429768"/>
          </a:xfrm>
          <a:prstGeom prst="rect">
            <a:avLst/>
          </a:prstGeom>
          <a:noFill/>
        </p:spPr>
        <p:txBody>
          <a:bodyPr wrap="square" lIns="0" tIns="0" rIns="0" bIns="0" anchor="t">
            <a:normAutofit/>
          </a:bodyPr>
          <a:lstStyle/>
          <a:p>
            <a:pPr>
              <a:spcBef>
                <a:spcPts val="0"/>
              </a:spcBef>
              <a:spcAft>
                <a:spcPts val="0"/>
              </a:spcAft>
            </a:pPr>
            <a:r>
              <a:rPr sz="1820" b="0" i="0">
                <a:solidFill>
                  <a:srgbClr val="293930"/>
                </a:solidFill>
                <a:latin typeface="Aptos"/>
              </a:rPr>
              <a:t>What specific phenomenon needs explaining or observing?</a:t>
            </a:r>
          </a:p>
        </p:txBody>
      </p:sp>
      <p:sp>
        <p:nvSpPr>
          <p:cNvPr id="12" name="Rounded Rectangle 11"/>
          <p:cNvSpPr/>
          <p:nvPr/>
        </p:nvSpPr>
        <p:spPr>
          <a:xfrm>
            <a:off x="731520" y="2624328"/>
            <a:ext cx="10725912" cy="694944"/>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950976" y="2825496"/>
            <a:ext cx="347472" cy="274320"/>
          </a:xfrm>
          <a:prstGeom prst="rect">
            <a:avLst/>
          </a:prstGeom>
          <a:noFill/>
        </p:spPr>
        <p:txBody>
          <a:bodyPr wrap="square" lIns="0" tIns="0" rIns="0" bIns="0" anchor="t">
            <a:spAutoFit/>
          </a:bodyPr>
          <a:lstStyle/>
          <a:p>
            <a:pPr>
              <a:spcBef>
                <a:spcPts val="0"/>
              </a:spcBef>
              <a:spcAft>
                <a:spcPts val="0"/>
              </a:spcAft>
            </a:pPr>
            <a:r>
              <a:rPr sz="1830" b="1" i="0">
                <a:solidFill>
                  <a:srgbClr val="428961"/>
                </a:solidFill>
                <a:latin typeface="Aptos"/>
              </a:rPr>
              <a:t>2</a:t>
            </a:r>
          </a:p>
        </p:txBody>
      </p:sp>
      <p:sp>
        <p:nvSpPr>
          <p:cNvPr id="14" name="TextBox 13"/>
          <p:cNvSpPr txBox="1"/>
          <p:nvPr/>
        </p:nvSpPr>
        <p:spPr>
          <a:xfrm>
            <a:off x="1508760" y="2788920"/>
            <a:ext cx="2459736" cy="338328"/>
          </a:xfrm>
          <a:prstGeom prst="rect">
            <a:avLst/>
          </a:prstGeom>
          <a:noFill/>
        </p:spPr>
        <p:txBody>
          <a:bodyPr wrap="square" lIns="0" tIns="0" rIns="0" bIns="0" anchor="t">
            <a:normAutofit/>
          </a:bodyPr>
          <a:lstStyle/>
          <a:p>
            <a:pPr>
              <a:spcBef>
                <a:spcPts val="0"/>
              </a:spcBef>
              <a:spcAft>
                <a:spcPts val="0"/>
              </a:spcAft>
            </a:pPr>
            <a:r>
              <a:rPr sz="1789" b="1" i="0">
                <a:solidFill>
                  <a:srgbClr val="19402E"/>
                </a:solidFill>
                <a:latin typeface="Aptos"/>
              </a:rPr>
              <a:t>EVIDENCE</a:t>
            </a:r>
          </a:p>
        </p:txBody>
      </p:sp>
      <p:sp>
        <p:nvSpPr>
          <p:cNvPr id="15" name="TextBox 14"/>
          <p:cNvSpPr txBox="1"/>
          <p:nvPr/>
        </p:nvSpPr>
        <p:spPr>
          <a:xfrm>
            <a:off x="4078224" y="2770632"/>
            <a:ext cx="7104888" cy="429768"/>
          </a:xfrm>
          <a:prstGeom prst="rect">
            <a:avLst/>
          </a:prstGeom>
          <a:noFill/>
        </p:spPr>
        <p:txBody>
          <a:bodyPr wrap="square" lIns="0" tIns="0" rIns="0" bIns="0" anchor="t">
            <a:normAutofit/>
          </a:bodyPr>
          <a:lstStyle/>
          <a:p>
            <a:pPr>
              <a:spcBef>
                <a:spcPts val="0"/>
              </a:spcBef>
              <a:spcAft>
                <a:spcPts val="0"/>
              </a:spcAft>
            </a:pPr>
            <a:r>
              <a:rPr sz="1820" b="0" i="0">
                <a:solidFill>
                  <a:srgbClr val="293930"/>
                </a:solidFill>
                <a:latin typeface="Aptos"/>
              </a:rPr>
              <a:t>Which cases, populations, sources or datasets can you analyse?</a:t>
            </a:r>
          </a:p>
        </p:txBody>
      </p:sp>
      <p:sp>
        <p:nvSpPr>
          <p:cNvPr id="16" name="Rounded Rectangle 15"/>
          <p:cNvSpPr/>
          <p:nvPr/>
        </p:nvSpPr>
        <p:spPr>
          <a:xfrm>
            <a:off x="731520" y="3438144"/>
            <a:ext cx="10725912" cy="694944"/>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50976" y="3639312"/>
            <a:ext cx="347472" cy="274320"/>
          </a:xfrm>
          <a:prstGeom prst="rect">
            <a:avLst/>
          </a:prstGeom>
          <a:noFill/>
        </p:spPr>
        <p:txBody>
          <a:bodyPr wrap="square" lIns="0" tIns="0" rIns="0" bIns="0" anchor="t">
            <a:spAutoFit/>
          </a:bodyPr>
          <a:lstStyle/>
          <a:p>
            <a:pPr>
              <a:spcBef>
                <a:spcPts val="0"/>
              </a:spcBef>
              <a:spcAft>
                <a:spcPts val="0"/>
              </a:spcAft>
            </a:pPr>
            <a:r>
              <a:rPr sz="1830" b="1" i="0">
                <a:solidFill>
                  <a:srgbClr val="428961"/>
                </a:solidFill>
                <a:latin typeface="Aptos"/>
              </a:rPr>
              <a:t>3</a:t>
            </a:r>
          </a:p>
        </p:txBody>
      </p:sp>
      <p:sp>
        <p:nvSpPr>
          <p:cNvPr id="18" name="TextBox 17"/>
          <p:cNvSpPr txBox="1"/>
          <p:nvPr/>
        </p:nvSpPr>
        <p:spPr>
          <a:xfrm>
            <a:off x="1508760" y="3602736"/>
            <a:ext cx="2459736" cy="338328"/>
          </a:xfrm>
          <a:prstGeom prst="rect">
            <a:avLst/>
          </a:prstGeom>
          <a:noFill/>
        </p:spPr>
        <p:txBody>
          <a:bodyPr wrap="square" lIns="0" tIns="0" rIns="0" bIns="0" anchor="t">
            <a:normAutofit/>
          </a:bodyPr>
          <a:lstStyle/>
          <a:p>
            <a:pPr>
              <a:spcBef>
                <a:spcPts val="0"/>
              </a:spcBef>
              <a:spcAft>
                <a:spcPts val="0"/>
              </a:spcAft>
            </a:pPr>
            <a:r>
              <a:rPr sz="1789" b="1" i="0">
                <a:solidFill>
                  <a:srgbClr val="19402E"/>
                </a:solidFill>
                <a:latin typeface="Aptos"/>
              </a:rPr>
              <a:t>METHOD</a:t>
            </a:r>
          </a:p>
        </p:txBody>
      </p:sp>
      <p:sp>
        <p:nvSpPr>
          <p:cNvPr id="19" name="TextBox 18"/>
          <p:cNvSpPr txBox="1"/>
          <p:nvPr/>
        </p:nvSpPr>
        <p:spPr>
          <a:xfrm>
            <a:off x="4078224" y="3584448"/>
            <a:ext cx="7104888" cy="429768"/>
          </a:xfrm>
          <a:prstGeom prst="rect">
            <a:avLst/>
          </a:prstGeom>
          <a:noFill/>
        </p:spPr>
        <p:txBody>
          <a:bodyPr wrap="square" lIns="0" tIns="0" rIns="0" bIns="0" anchor="t">
            <a:normAutofit/>
          </a:bodyPr>
          <a:lstStyle/>
          <a:p>
            <a:pPr>
              <a:spcBef>
                <a:spcPts val="0"/>
              </a:spcBef>
              <a:spcAft>
                <a:spcPts val="0"/>
              </a:spcAft>
            </a:pPr>
            <a:r>
              <a:rPr sz="1820" b="0" i="0">
                <a:solidFill>
                  <a:srgbClr val="293930"/>
                </a:solidFill>
                <a:latin typeface="Aptos"/>
              </a:rPr>
              <a:t>How will you operationalise and study it?</a:t>
            </a:r>
          </a:p>
        </p:txBody>
      </p:sp>
      <p:sp>
        <p:nvSpPr>
          <p:cNvPr id="20" name="Rounded Rectangle 19"/>
          <p:cNvSpPr/>
          <p:nvPr/>
        </p:nvSpPr>
        <p:spPr>
          <a:xfrm>
            <a:off x="731520" y="4251960"/>
            <a:ext cx="10725912" cy="694944"/>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50976" y="4453128"/>
            <a:ext cx="347472" cy="274320"/>
          </a:xfrm>
          <a:prstGeom prst="rect">
            <a:avLst/>
          </a:prstGeom>
          <a:noFill/>
        </p:spPr>
        <p:txBody>
          <a:bodyPr wrap="square" lIns="0" tIns="0" rIns="0" bIns="0" anchor="t">
            <a:spAutoFit/>
          </a:bodyPr>
          <a:lstStyle/>
          <a:p>
            <a:pPr>
              <a:spcBef>
                <a:spcPts val="0"/>
              </a:spcBef>
              <a:spcAft>
                <a:spcPts val="0"/>
              </a:spcAft>
            </a:pPr>
            <a:r>
              <a:rPr sz="1830" b="1" i="0">
                <a:solidFill>
                  <a:srgbClr val="428961"/>
                </a:solidFill>
                <a:latin typeface="Aptos"/>
              </a:rPr>
              <a:t>4</a:t>
            </a:r>
          </a:p>
        </p:txBody>
      </p:sp>
      <p:sp>
        <p:nvSpPr>
          <p:cNvPr id="22" name="TextBox 21"/>
          <p:cNvSpPr txBox="1"/>
          <p:nvPr/>
        </p:nvSpPr>
        <p:spPr>
          <a:xfrm>
            <a:off x="1508760" y="4416552"/>
            <a:ext cx="2459736" cy="338328"/>
          </a:xfrm>
          <a:prstGeom prst="rect">
            <a:avLst/>
          </a:prstGeom>
          <a:noFill/>
        </p:spPr>
        <p:txBody>
          <a:bodyPr wrap="square" lIns="0" tIns="0" rIns="0" bIns="0" anchor="t">
            <a:normAutofit/>
          </a:bodyPr>
          <a:lstStyle/>
          <a:p>
            <a:pPr>
              <a:spcBef>
                <a:spcPts val="0"/>
              </a:spcBef>
              <a:spcAft>
                <a:spcPts val="0"/>
              </a:spcAft>
            </a:pPr>
            <a:r>
              <a:rPr sz="1789" b="1" i="0">
                <a:solidFill>
                  <a:srgbClr val="19402E"/>
                </a:solidFill>
                <a:latin typeface="Aptos"/>
              </a:rPr>
              <a:t>EUROPEAN FRAME</a:t>
            </a:r>
          </a:p>
        </p:txBody>
      </p:sp>
      <p:sp>
        <p:nvSpPr>
          <p:cNvPr id="23" name="TextBox 22"/>
          <p:cNvSpPr txBox="1"/>
          <p:nvPr/>
        </p:nvSpPr>
        <p:spPr>
          <a:xfrm>
            <a:off x="4078224" y="4398264"/>
            <a:ext cx="7104888" cy="429768"/>
          </a:xfrm>
          <a:prstGeom prst="rect">
            <a:avLst/>
          </a:prstGeom>
          <a:noFill/>
        </p:spPr>
        <p:txBody>
          <a:bodyPr wrap="square" lIns="0" tIns="0" rIns="0" bIns="0" anchor="t">
            <a:normAutofit/>
          </a:bodyPr>
          <a:lstStyle/>
          <a:p>
            <a:pPr>
              <a:spcBef>
                <a:spcPts val="0"/>
              </a:spcBef>
              <a:spcAft>
                <a:spcPts val="0"/>
              </a:spcAft>
            </a:pPr>
            <a:r>
              <a:rPr sz="1820" b="0" i="0">
                <a:solidFill>
                  <a:srgbClr val="293930"/>
                </a:solidFill>
                <a:latin typeface="Aptos"/>
              </a:rPr>
              <a:t>What makes the case relevant beyond one country?</a:t>
            </a:r>
          </a:p>
        </p:txBody>
      </p:sp>
      <p:sp>
        <p:nvSpPr>
          <p:cNvPr id="24" name="Rounded Rectangle 23"/>
          <p:cNvSpPr/>
          <p:nvPr/>
        </p:nvSpPr>
        <p:spPr>
          <a:xfrm>
            <a:off x="731520" y="5065776"/>
            <a:ext cx="10725912" cy="694944"/>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50976" y="5266944"/>
            <a:ext cx="347472" cy="274320"/>
          </a:xfrm>
          <a:prstGeom prst="rect">
            <a:avLst/>
          </a:prstGeom>
          <a:noFill/>
        </p:spPr>
        <p:txBody>
          <a:bodyPr wrap="square" lIns="0" tIns="0" rIns="0" bIns="0" anchor="t">
            <a:spAutoFit/>
          </a:bodyPr>
          <a:lstStyle/>
          <a:p>
            <a:pPr>
              <a:spcBef>
                <a:spcPts val="0"/>
              </a:spcBef>
              <a:spcAft>
                <a:spcPts val="0"/>
              </a:spcAft>
            </a:pPr>
            <a:r>
              <a:rPr sz="1830" b="1" i="0">
                <a:solidFill>
                  <a:srgbClr val="428961"/>
                </a:solidFill>
                <a:latin typeface="Aptos"/>
              </a:rPr>
              <a:t>5</a:t>
            </a:r>
          </a:p>
        </p:txBody>
      </p:sp>
      <p:sp>
        <p:nvSpPr>
          <p:cNvPr id="26" name="TextBox 25"/>
          <p:cNvSpPr txBox="1"/>
          <p:nvPr/>
        </p:nvSpPr>
        <p:spPr>
          <a:xfrm>
            <a:off x="1508760" y="5230368"/>
            <a:ext cx="2459736" cy="338328"/>
          </a:xfrm>
          <a:prstGeom prst="rect">
            <a:avLst/>
          </a:prstGeom>
          <a:noFill/>
        </p:spPr>
        <p:txBody>
          <a:bodyPr wrap="square" lIns="0" tIns="0" rIns="0" bIns="0" anchor="t">
            <a:normAutofit/>
          </a:bodyPr>
          <a:lstStyle/>
          <a:p>
            <a:pPr>
              <a:spcBef>
                <a:spcPts val="0"/>
              </a:spcBef>
              <a:spcAft>
                <a:spcPts val="0"/>
              </a:spcAft>
            </a:pPr>
            <a:r>
              <a:rPr sz="1789" b="1" i="0">
                <a:solidFill>
                  <a:srgbClr val="19402E"/>
                </a:solidFill>
                <a:latin typeface="Aptos"/>
              </a:rPr>
              <a:t>ADDED VALUE</a:t>
            </a:r>
          </a:p>
        </p:txBody>
      </p:sp>
      <p:sp>
        <p:nvSpPr>
          <p:cNvPr id="27" name="TextBox 26"/>
          <p:cNvSpPr txBox="1"/>
          <p:nvPr/>
        </p:nvSpPr>
        <p:spPr>
          <a:xfrm>
            <a:off x="4078224" y="5212080"/>
            <a:ext cx="7104888" cy="429768"/>
          </a:xfrm>
          <a:prstGeom prst="rect">
            <a:avLst/>
          </a:prstGeom>
          <a:noFill/>
        </p:spPr>
        <p:txBody>
          <a:bodyPr wrap="square" lIns="0" tIns="0" rIns="0" bIns="0" anchor="t">
            <a:normAutofit/>
          </a:bodyPr>
          <a:lstStyle/>
          <a:p>
            <a:pPr>
              <a:spcBef>
                <a:spcPts val="0"/>
              </a:spcBef>
              <a:spcAft>
                <a:spcPts val="0"/>
              </a:spcAft>
            </a:pPr>
            <a:r>
              <a:rPr sz="1820" b="0" i="0">
                <a:solidFill>
                  <a:srgbClr val="293930"/>
                </a:solidFill>
                <a:latin typeface="Aptos"/>
              </a:rPr>
              <a:t>Which book question will your findings help answer?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PRACTICALITIES</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a:solidFill>
                  <a:srgbClr val="19402E"/>
                </a:solidFill>
                <a:latin typeface="Aptos Display"/>
              </a:rPr>
              <a:t>Provisional book timetable</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13 / 15</a:t>
            </a:r>
          </a:p>
        </p:txBody>
      </p:sp>
      <p:sp>
        <p:nvSpPr>
          <p:cNvPr id="8" name="Rounded Rectangle 7"/>
          <p:cNvSpPr/>
          <p:nvPr/>
        </p:nvSpPr>
        <p:spPr>
          <a:xfrm>
            <a:off x="731520" y="1792224"/>
            <a:ext cx="10725912" cy="704088"/>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31520" y="1792224"/>
            <a:ext cx="54864" cy="704088"/>
          </a:xfrm>
          <a:prstGeom prst="rect">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78408" y="1975104"/>
            <a:ext cx="2798064" cy="347472"/>
          </a:xfrm>
          <a:prstGeom prst="rect">
            <a:avLst/>
          </a:prstGeom>
          <a:noFill/>
        </p:spPr>
        <p:txBody>
          <a:bodyPr wrap="square" lIns="0" tIns="0" rIns="0" bIns="0" anchor="t">
            <a:normAutofit/>
          </a:bodyPr>
          <a:lstStyle/>
          <a:p>
            <a:pPr>
              <a:spcBef>
                <a:spcPts val="0"/>
              </a:spcBef>
              <a:spcAft>
                <a:spcPts val="0"/>
              </a:spcAft>
            </a:pPr>
            <a:r>
              <a:rPr sz="1730" b="1" i="0">
                <a:solidFill>
                  <a:srgbClr val="19402E"/>
                </a:solidFill>
                <a:latin typeface="Aptos"/>
              </a:rPr>
              <a:t>END OF OCT 2026</a:t>
            </a:r>
          </a:p>
        </p:txBody>
      </p:sp>
      <p:sp>
        <p:nvSpPr>
          <p:cNvPr id="11" name="TextBox 10"/>
          <p:cNvSpPr txBox="1"/>
          <p:nvPr/>
        </p:nvSpPr>
        <p:spPr>
          <a:xfrm>
            <a:off x="3758184" y="1938528"/>
            <a:ext cx="7388352" cy="429768"/>
          </a:xfrm>
          <a:prstGeom prst="rect">
            <a:avLst/>
          </a:prstGeom>
          <a:noFill/>
        </p:spPr>
        <p:txBody>
          <a:bodyPr wrap="square" lIns="0" tIns="0" rIns="0" bIns="0" anchor="t">
            <a:normAutofit/>
          </a:bodyPr>
          <a:lstStyle/>
          <a:p>
            <a:pPr>
              <a:spcBef>
                <a:spcPts val="0"/>
              </a:spcBef>
              <a:spcAft>
                <a:spcPts val="0"/>
              </a:spcAft>
            </a:pPr>
            <a:r>
              <a:rPr sz="1880" b="0" i="0">
                <a:solidFill>
                  <a:srgbClr val="293930"/>
                </a:solidFill>
                <a:latin typeface="Aptos"/>
              </a:rPr>
              <a:t>Launch of the call for chapters</a:t>
            </a:r>
          </a:p>
        </p:txBody>
      </p:sp>
      <p:sp>
        <p:nvSpPr>
          <p:cNvPr id="12" name="Rounded Rectangle 11"/>
          <p:cNvSpPr/>
          <p:nvPr/>
        </p:nvSpPr>
        <p:spPr>
          <a:xfrm>
            <a:off x="731520" y="2624328"/>
            <a:ext cx="10725912" cy="704088"/>
          </a:xfrm>
          <a:prstGeom prst="roundRect">
            <a:avLst>
              <a:gd name="adj" fmla="val 14000"/>
            </a:avLst>
          </a:prstGeom>
          <a:solidFill>
            <a:srgbClr val="FFFFFF"/>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31520" y="2624328"/>
            <a:ext cx="54864" cy="704088"/>
          </a:xfrm>
          <a:prstGeom prst="rect">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78408" y="2807208"/>
            <a:ext cx="2798064" cy="347472"/>
          </a:xfrm>
          <a:prstGeom prst="rect">
            <a:avLst/>
          </a:prstGeom>
          <a:noFill/>
        </p:spPr>
        <p:txBody>
          <a:bodyPr wrap="square" lIns="0" tIns="0" rIns="0" bIns="0" anchor="t">
            <a:normAutofit/>
          </a:bodyPr>
          <a:lstStyle/>
          <a:p>
            <a:pPr>
              <a:spcBef>
                <a:spcPts val="0"/>
              </a:spcBef>
              <a:spcAft>
                <a:spcPts val="0"/>
              </a:spcAft>
            </a:pPr>
            <a:r>
              <a:rPr sz="1730" b="1" i="0">
                <a:solidFill>
                  <a:srgbClr val="19402E"/>
                </a:solidFill>
                <a:latin typeface="Aptos"/>
              </a:rPr>
              <a:t>30 NOV 2026</a:t>
            </a:r>
          </a:p>
        </p:txBody>
      </p:sp>
      <p:sp>
        <p:nvSpPr>
          <p:cNvPr id="15" name="TextBox 14"/>
          <p:cNvSpPr txBox="1"/>
          <p:nvPr/>
        </p:nvSpPr>
        <p:spPr>
          <a:xfrm>
            <a:off x="3758184" y="2770632"/>
            <a:ext cx="7388352" cy="429768"/>
          </a:xfrm>
          <a:prstGeom prst="rect">
            <a:avLst/>
          </a:prstGeom>
          <a:noFill/>
        </p:spPr>
        <p:txBody>
          <a:bodyPr wrap="square" lIns="0" tIns="0" rIns="0" bIns="0" anchor="t">
            <a:normAutofit/>
          </a:bodyPr>
          <a:lstStyle/>
          <a:p>
            <a:pPr>
              <a:spcBef>
                <a:spcPts val="0"/>
              </a:spcBef>
              <a:spcAft>
                <a:spcPts val="0"/>
              </a:spcAft>
            </a:pPr>
            <a:r>
              <a:rPr sz="1880" b="0" i="0">
                <a:solidFill>
                  <a:srgbClr val="293930"/>
                </a:solidFill>
                <a:latin typeface="Aptos"/>
              </a:rPr>
              <a:t>Abstract (maximum 400 words)</a:t>
            </a:r>
          </a:p>
        </p:txBody>
      </p:sp>
      <p:sp>
        <p:nvSpPr>
          <p:cNvPr id="16" name="Rounded Rectangle 15"/>
          <p:cNvSpPr/>
          <p:nvPr/>
        </p:nvSpPr>
        <p:spPr>
          <a:xfrm>
            <a:off x="731520" y="3456432"/>
            <a:ext cx="10725912" cy="704088"/>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731520" y="3456432"/>
            <a:ext cx="54864" cy="704088"/>
          </a:xfrm>
          <a:prstGeom prst="rect">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78408" y="3639312"/>
            <a:ext cx="2798064" cy="347472"/>
          </a:xfrm>
          <a:prstGeom prst="rect">
            <a:avLst/>
          </a:prstGeom>
          <a:noFill/>
        </p:spPr>
        <p:txBody>
          <a:bodyPr wrap="square" lIns="0" tIns="0" rIns="0" bIns="0" anchor="t">
            <a:normAutofit/>
          </a:bodyPr>
          <a:lstStyle/>
          <a:p>
            <a:pPr>
              <a:spcBef>
                <a:spcPts val="0"/>
              </a:spcBef>
              <a:spcAft>
                <a:spcPts val="0"/>
              </a:spcAft>
            </a:pPr>
            <a:r>
              <a:rPr sz="1730" b="1" i="0">
                <a:solidFill>
                  <a:srgbClr val="19402E"/>
                </a:solidFill>
                <a:latin typeface="Aptos"/>
              </a:rPr>
              <a:t>EARLY JAN 2027</a:t>
            </a:r>
          </a:p>
        </p:txBody>
      </p:sp>
      <p:sp>
        <p:nvSpPr>
          <p:cNvPr id="19" name="TextBox 18"/>
          <p:cNvSpPr txBox="1"/>
          <p:nvPr/>
        </p:nvSpPr>
        <p:spPr>
          <a:xfrm>
            <a:off x="3758184" y="3602736"/>
            <a:ext cx="7388352" cy="429768"/>
          </a:xfrm>
          <a:prstGeom prst="rect">
            <a:avLst/>
          </a:prstGeom>
          <a:noFill/>
        </p:spPr>
        <p:txBody>
          <a:bodyPr wrap="square" lIns="0" tIns="0" rIns="0" bIns="0" anchor="t">
            <a:normAutofit/>
          </a:bodyPr>
          <a:lstStyle/>
          <a:p>
            <a:pPr>
              <a:spcBef>
                <a:spcPts val="0"/>
              </a:spcBef>
              <a:spcAft>
                <a:spcPts val="0"/>
              </a:spcAft>
            </a:pPr>
            <a:r>
              <a:rPr sz="1880" b="0" i="0">
                <a:solidFill>
                  <a:srgbClr val="293930"/>
                </a:solidFill>
                <a:latin typeface="Aptos"/>
              </a:rPr>
              <a:t>Selection and author–mentor matching</a:t>
            </a:r>
          </a:p>
        </p:txBody>
      </p:sp>
      <p:sp>
        <p:nvSpPr>
          <p:cNvPr id="20" name="Rounded Rectangle 19"/>
          <p:cNvSpPr/>
          <p:nvPr/>
        </p:nvSpPr>
        <p:spPr>
          <a:xfrm>
            <a:off x="731520" y="4288536"/>
            <a:ext cx="10725912" cy="704088"/>
          </a:xfrm>
          <a:prstGeom prst="roundRect">
            <a:avLst>
              <a:gd name="adj" fmla="val 14000"/>
            </a:avLst>
          </a:prstGeom>
          <a:solidFill>
            <a:srgbClr val="FFFFFF"/>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731520" y="4288536"/>
            <a:ext cx="54864" cy="704088"/>
          </a:xfrm>
          <a:prstGeom prst="rect">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978408" y="4471416"/>
            <a:ext cx="2798064" cy="347472"/>
          </a:xfrm>
          <a:prstGeom prst="rect">
            <a:avLst/>
          </a:prstGeom>
          <a:noFill/>
        </p:spPr>
        <p:txBody>
          <a:bodyPr wrap="square" lIns="0" tIns="0" rIns="0" bIns="0" anchor="t">
            <a:normAutofit/>
          </a:bodyPr>
          <a:lstStyle/>
          <a:p>
            <a:pPr>
              <a:spcBef>
                <a:spcPts val="0"/>
              </a:spcBef>
              <a:spcAft>
                <a:spcPts val="0"/>
              </a:spcAft>
            </a:pPr>
            <a:r>
              <a:rPr sz="1730" b="1" i="0">
                <a:solidFill>
                  <a:srgbClr val="19402E"/>
                </a:solidFill>
                <a:latin typeface="Aptos"/>
              </a:rPr>
              <a:t>SPRING 2027</a:t>
            </a:r>
          </a:p>
        </p:txBody>
      </p:sp>
      <p:sp>
        <p:nvSpPr>
          <p:cNvPr id="23" name="TextBox 22"/>
          <p:cNvSpPr txBox="1"/>
          <p:nvPr/>
        </p:nvSpPr>
        <p:spPr>
          <a:xfrm>
            <a:off x="3758184" y="4434840"/>
            <a:ext cx="7388352" cy="429768"/>
          </a:xfrm>
          <a:prstGeom prst="rect">
            <a:avLst/>
          </a:prstGeom>
          <a:noFill/>
        </p:spPr>
        <p:txBody>
          <a:bodyPr wrap="square" lIns="0" tIns="0" rIns="0" bIns="0" anchor="t">
            <a:normAutofit/>
          </a:bodyPr>
          <a:lstStyle/>
          <a:p>
            <a:pPr>
              <a:spcBef>
                <a:spcPts val="0"/>
              </a:spcBef>
              <a:spcAft>
                <a:spcPts val="0"/>
              </a:spcAft>
            </a:pPr>
            <a:r>
              <a:rPr sz="1880" b="0" i="0">
                <a:solidFill>
                  <a:srgbClr val="293930"/>
                </a:solidFill>
                <a:latin typeface="Aptos"/>
              </a:rPr>
              <a:t>Full chapters (6,000–8,000 words)</a:t>
            </a:r>
          </a:p>
        </p:txBody>
      </p:sp>
      <p:sp>
        <p:nvSpPr>
          <p:cNvPr id="24" name="Rounded Rectangle 23"/>
          <p:cNvSpPr/>
          <p:nvPr/>
        </p:nvSpPr>
        <p:spPr>
          <a:xfrm>
            <a:off x="731520" y="5120640"/>
            <a:ext cx="10725912" cy="704088"/>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731520" y="5120640"/>
            <a:ext cx="54864" cy="704088"/>
          </a:xfrm>
          <a:prstGeom prst="rect">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78408" y="5303520"/>
            <a:ext cx="2798064" cy="347472"/>
          </a:xfrm>
          <a:prstGeom prst="rect">
            <a:avLst/>
          </a:prstGeom>
          <a:noFill/>
        </p:spPr>
        <p:txBody>
          <a:bodyPr wrap="square" lIns="0" tIns="0" rIns="0" bIns="0" anchor="t">
            <a:normAutofit/>
          </a:bodyPr>
          <a:lstStyle/>
          <a:p>
            <a:pPr>
              <a:spcBef>
                <a:spcPts val="0"/>
              </a:spcBef>
              <a:spcAft>
                <a:spcPts val="0"/>
              </a:spcAft>
            </a:pPr>
            <a:r>
              <a:rPr sz="1730" b="1" i="0">
                <a:solidFill>
                  <a:srgbClr val="19402E"/>
                </a:solidFill>
                <a:latin typeface="Aptos"/>
              </a:rPr>
              <a:t>AUTUMN 2027</a:t>
            </a:r>
          </a:p>
        </p:txBody>
      </p:sp>
      <p:sp>
        <p:nvSpPr>
          <p:cNvPr id="27" name="TextBox 26"/>
          <p:cNvSpPr txBox="1"/>
          <p:nvPr/>
        </p:nvSpPr>
        <p:spPr>
          <a:xfrm>
            <a:off x="3758184" y="5266944"/>
            <a:ext cx="7388352" cy="429768"/>
          </a:xfrm>
          <a:prstGeom prst="rect">
            <a:avLst/>
          </a:prstGeom>
          <a:noFill/>
        </p:spPr>
        <p:txBody>
          <a:bodyPr wrap="square" lIns="0" tIns="0" rIns="0" bIns="0" anchor="t">
            <a:normAutofit/>
          </a:bodyPr>
          <a:lstStyle/>
          <a:p>
            <a:pPr>
              <a:spcBef>
                <a:spcPts val="0"/>
              </a:spcBef>
              <a:spcAft>
                <a:spcPts val="0"/>
              </a:spcAft>
            </a:pPr>
            <a:r>
              <a:rPr sz="1880" b="0" i="0">
                <a:solidFill>
                  <a:srgbClr val="293930"/>
                </a:solidFill>
                <a:latin typeface="Aptos"/>
              </a:rPr>
              <a:t>Potential final Action conference presentation — date TBC</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dirty="0">
                <a:solidFill>
                  <a:srgbClr val="246C4B"/>
                </a:solidFill>
                <a:latin typeface="Aptos"/>
              </a:rPr>
              <a:t>THE FINAL ACTION YEAR</a:t>
            </a:r>
          </a:p>
        </p:txBody>
      </p:sp>
      <p:sp>
        <p:nvSpPr>
          <p:cNvPr id="4" name="TextBox 3"/>
          <p:cNvSpPr txBox="1"/>
          <p:nvPr/>
        </p:nvSpPr>
        <p:spPr>
          <a:xfrm>
            <a:off x="731520" y="713232"/>
            <a:ext cx="10927080" cy="786384"/>
          </a:xfrm>
          <a:prstGeom prst="rect">
            <a:avLst/>
          </a:prstGeom>
          <a:noFill/>
        </p:spPr>
        <p:txBody>
          <a:bodyPr wrap="square" lIns="0" tIns="0" rIns="0" bIns="0" anchor="t">
            <a:normAutofit/>
          </a:bodyPr>
          <a:lstStyle/>
          <a:p>
            <a:pPr>
              <a:spcBef>
                <a:spcPts val="0"/>
              </a:spcBef>
              <a:spcAft>
                <a:spcPts val="0"/>
              </a:spcAft>
            </a:pPr>
            <a:r>
              <a:rPr sz="3350" b="1" i="0" dirty="0">
                <a:solidFill>
                  <a:srgbClr val="19402E"/>
                </a:solidFill>
                <a:latin typeface="Aptos Display"/>
              </a:rPr>
              <a:t>Routes from a good idea to a visible output</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05 / 15</a:t>
            </a:r>
          </a:p>
        </p:txBody>
      </p:sp>
      <p:sp>
        <p:nvSpPr>
          <p:cNvPr id="8" name="Rounded Rectangle 7"/>
          <p:cNvSpPr/>
          <p:nvPr/>
        </p:nvSpPr>
        <p:spPr>
          <a:xfrm>
            <a:off x="731520" y="1847088"/>
            <a:ext cx="10744200" cy="822960"/>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50976" y="2011680"/>
            <a:ext cx="502920" cy="365760"/>
          </a:xfrm>
          <a:prstGeom prst="rect">
            <a:avLst/>
          </a:prstGeom>
          <a:noFill/>
        </p:spPr>
        <p:txBody>
          <a:bodyPr wrap="square" lIns="0" tIns="0" rIns="0" bIns="0" anchor="t">
            <a:spAutoFit/>
          </a:bodyPr>
          <a:lstStyle/>
          <a:p>
            <a:pPr>
              <a:spcBef>
                <a:spcPts val="0"/>
              </a:spcBef>
              <a:spcAft>
                <a:spcPts val="0"/>
              </a:spcAft>
            </a:pPr>
            <a:r>
              <a:rPr sz="1930" b="1" i="0">
                <a:solidFill>
                  <a:srgbClr val="428961"/>
                </a:solidFill>
                <a:latin typeface="Aptos"/>
              </a:rPr>
              <a:t>01</a:t>
            </a:r>
          </a:p>
        </p:txBody>
      </p:sp>
      <p:sp>
        <p:nvSpPr>
          <p:cNvPr id="10" name="TextBox 9"/>
          <p:cNvSpPr txBox="1"/>
          <p:nvPr/>
        </p:nvSpPr>
        <p:spPr>
          <a:xfrm>
            <a:off x="1609344" y="1993392"/>
            <a:ext cx="2944368" cy="438912"/>
          </a:xfrm>
          <a:prstGeom prst="rect">
            <a:avLst/>
          </a:prstGeom>
          <a:noFill/>
        </p:spPr>
        <p:txBody>
          <a:bodyPr wrap="square" lIns="0" tIns="0" rIns="0" bIns="0" anchor="t">
            <a:normAutofit/>
          </a:bodyPr>
          <a:lstStyle/>
          <a:p>
            <a:pPr>
              <a:spcBef>
                <a:spcPts val="0"/>
              </a:spcBef>
              <a:spcAft>
                <a:spcPts val="0"/>
              </a:spcAft>
            </a:pPr>
            <a:r>
              <a:rPr sz="1839" b="1" i="0">
                <a:solidFill>
                  <a:srgbClr val="19402E"/>
                </a:solidFill>
                <a:latin typeface="Aptos"/>
              </a:rPr>
              <a:t>TRAINING SCHOOL</a:t>
            </a:r>
          </a:p>
        </p:txBody>
      </p:sp>
      <p:sp>
        <p:nvSpPr>
          <p:cNvPr id="11" name="Rectangle 10"/>
          <p:cNvSpPr/>
          <p:nvPr/>
        </p:nvSpPr>
        <p:spPr>
          <a:xfrm>
            <a:off x="4517136" y="2020824"/>
            <a:ext cx="22860" cy="475488"/>
          </a:xfrm>
          <a:prstGeom prst="rect">
            <a:avLst/>
          </a:prstGeom>
          <a:solidFill>
            <a:srgbClr val="DAE5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745736" y="1975104"/>
            <a:ext cx="6492240" cy="548640"/>
          </a:xfrm>
          <a:prstGeom prst="rect">
            <a:avLst/>
          </a:prstGeom>
          <a:noFill/>
        </p:spPr>
        <p:txBody>
          <a:bodyPr wrap="square" lIns="0" tIns="0" rIns="0" bIns="0" anchor="t">
            <a:normAutofit/>
          </a:bodyPr>
          <a:lstStyle/>
          <a:p>
            <a:pPr>
              <a:spcBef>
                <a:spcPts val="0"/>
              </a:spcBef>
              <a:spcAft>
                <a:spcPts val="0"/>
              </a:spcAft>
            </a:pPr>
            <a:r>
              <a:rPr sz="1800" b="0" i="0" dirty="0">
                <a:solidFill>
                  <a:srgbClr val="293930"/>
                </a:solidFill>
                <a:latin typeface="Aptos"/>
              </a:rPr>
              <a:t>Methods and (de)</a:t>
            </a:r>
            <a:r>
              <a:rPr sz="1800" b="0" i="0" dirty="0" err="1">
                <a:solidFill>
                  <a:srgbClr val="293930"/>
                </a:solidFill>
                <a:latin typeface="Aptos"/>
              </a:rPr>
              <a:t>polarisation</a:t>
            </a:r>
            <a:r>
              <a:rPr sz="1800" b="0" i="0" dirty="0">
                <a:solidFill>
                  <a:srgbClr val="293930"/>
                </a:solidFill>
                <a:latin typeface="Aptos"/>
              </a:rPr>
              <a:t>; February 2027</a:t>
            </a:r>
          </a:p>
        </p:txBody>
      </p:sp>
      <p:sp>
        <p:nvSpPr>
          <p:cNvPr id="13" name="Rounded Rectangle 12"/>
          <p:cNvSpPr/>
          <p:nvPr/>
        </p:nvSpPr>
        <p:spPr>
          <a:xfrm>
            <a:off x="731520" y="2862072"/>
            <a:ext cx="10744200" cy="822960"/>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50976" y="3026664"/>
            <a:ext cx="502920" cy="365760"/>
          </a:xfrm>
          <a:prstGeom prst="rect">
            <a:avLst/>
          </a:prstGeom>
          <a:noFill/>
        </p:spPr>
        <p:txBody>
          <a:bodyPr wrap="square" lIns="0" tIns="0" rIns="0" bIns="0" anchor="t">
            <a:spAutoFit/>
          </a:bodyPr>
          <a:lstStyle/>
          <a:p>
            <a:pPr>
              <a:spcBef>
                <a:spcPts val="0"/>
              </a:spcBef>
              <a:spcAft>
                <a:spcPts val="0"/>
              </a:spcAft>
            </a:pPr>
            <a:r>
              <a:rPr sz="1930" b="1" i="0">
                <a:solidFill>
                  <a:srgbClr val="428961"/>
                </a:solidFill>
                <a:latin typeface="Aptos"/>
              </a:rPr>
              <a:t>02</a:t>
            </a:r>
          </a:p>
        </p:txBody>
      </p:sp>
      <p:sp>
        <p:nvSpPr>
          <p:cNvPr id="15" name="TextBox 14"/>
          <p:cNvSpPr txBox="1"/>
          <p:nvPr/>
        </p:nvSpPr>
        <p:spPr>
          <a:xfrm>
            <a:off x="1609344" y="3008376"/>
            <a:ext cx="2944368" cy="438912"/>
          </a:xfrm>
          <a:prstGeom prst="rect">
            <a:avLst/>
          </a:prstGeom>
          <a:noFill/>
        </p:spPr>
        <p:txBody>
          <a:bodyPr wrap="square" lIns="0" tIns="0" rIns="0" bIns="0" anchor="t">
            <a:normAutofit/>
          </a:bodyPr>
          <a:lstStyle/>
          <a:p>
            <a:pPr>
              <a:spcBef>
                <a:spcPts val="0"/>
              </a:spcBef>
              <a:spcAft>
                <a:spcPts val="0"/>
              </a:spcAft>
            </a:pPr>
            <a:r>
              <a:rPr sz="1839" b="1" i="0">
                <a:solidFill>
                  <a:srgbClr val="19402E"/>
                </a:solidFill>
                <a:latin typeface="Aptos"/>
              </a:rPr>
              <a:t>MOBILITY + SUPPORT</a:t>
            </a:r>
          </a:p>
        </p:txBody>
      </p:sp>
      <p:sp>
        <p:nvSpPr>
          <p:cNvPr id="16" name="Rectangle 15"/>
          <p:cNvSpPr/>
          <p:nvPr/>
        </p:nvSpPr>
        <p:spPr>
          <a:xfrm>
            <a:off x="4517136" y="3035808"/>
            <a:ext cx="22860" cy="475488"/>
          </a:xfrm>
          <a:prstGeom prst="rect">
            <a:avLst/>
          </a:prstGeom>
          <a:solidFill>
            <a:srgbClr val="DAE5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745736" y="2990088"/>
            <a:ext cx="6492240" cy="548640"/>
          </a:xfrm>
          <a:prstGeom prst="rect">
            <a:avLst/>
          </a:prstGeom>
          <a:noFill/>
        </p:spPr>
        <p:txBody>
          <a:bodyPr wrap="square" lIns="0" tIns="0" rIns="0" bIns="0" anchor="t">
            <a:normAutofit/>
          </a:bodyPr>
          <a:lstStyle/>
          <a:p>
            <a:pPr>
              <a:spcBef>
                <a:spcPts val="0"/>
              </a:spcBef>
              <a:spcAft>
                <a:spcPts val="0"/>
              </a:spcAft>
            </a:pPr>
            <a:r>
              <a:rPr sz="1800" b="0" i="0" dirty="0">
                <a:solidFill>
                  <a:srgbClr val="293930"/>
                </a:solidFill>
                <a:latin typeface="Aptos"/>
              </a:rPr>
              <a:t>Short-Term Scientific Missions and ITC Conference Grants: explore calls and eligibility.</a:t>
            </a:r>
          </a:p>
        </p:txBody>
      </p:sp>
      <p:sp>
        <p:nvSpPr>
          <p:cNvPr id="18" name="Rounded Rectangle 17"/>
          <p:cNvSpPr/>
          <p:nvPr/>
        </p:nvSpPr>
        <p:spPr>
          <a:xfrm>
            <a:off x="731520" y="3877056"/>
            <a:ext cx="10744200" cy="822960"/>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50976" y="4041648"/>
            <a:ext cx="502920" cy="365760"/>
          </a:xfrm>
          <a:prstGeom prst="rect">
            <a:avLst/>
          </a:prstGeom>
          <a:noFill/>
        </p:spPr>
        <p:txBody>
          <a:bodyPr wrap="square" lIns="0" tIns="0" rIns="0" bIns="0" anchor="t">
            <a:spAutoFit/>
          </a:bodyPr>
          <a:lstStyle/>
          <a:p>
            <a:pPr>
              <a:spcBef>
                <a:spcPts val="0"/>
              </a:spcBef>
              <a:spcAft>
                <a:spcPts val="0"/>
              </a:spcAft>
            </a:pPr>
            <a:r>
              <a:rPr sz="1930" b="1" i="0">
                <a:solidFill>
                  <a:srgbClr val="428961"/>
                </a:solidFill>
                <a:latin typeface="Aptos"/>
              </a:rPr>
              <a:t>03</a:t>
            </a:r>
          </a:p>
        </p:txBody>
      </p:sp>
      <p:sp>
        <p:nvSpPr>
          <p:cNvPr id="20" name="TextBox 19"/>
          <p:cNvSpPr txBox="1"/>
          <p:nvPr/>
        </p:nvSpPr>
        <p:spPr>
          <a:xfrm>
            <a:off x="1609344" y="4023360"/>
            <a:ext cx="2944368" cy="438912"/>
          </a:xfrm>
          <a:prstGeom prst="rect">
            <a:avLst/>
          </a:prstGeom>
          <a:noFill/>
        </p:spPr>
        <p:txBody>
          <a:bodyPr wrap="square" lIns="0" tIns="0" rIns="0" bIns="0" anchor="t">
            <a:normAutofit fontScale="92500"/>
          </a:bodyPr>
          <a:lstStyle/>
          <a:p>
            <a:pPr>
              <a:spcBef>
                <a:spcPts val="0"/>
              </a:spcBef>
              <a:spcAft>
                <a:spcPts val="0"/>
              </a:spcAft>
            </a:pPr>
            <a:r>
              <a:rPr sz="1839" b="1" i="0">
                <a:solidFill>
                  <a:srgbClr val="19402E"/>
                </a:solidFill>
                <a:latin typeface="Aptos"/>
              </a:rPr>
              <a:t>RESEARCH DISSEMINATION</a:t>
            </a:r>
          </a:p>
        </p:txBody>
      </p:sp>
      <p:sp>
        <p:nvSpPr>
          <p:cNvPr id="21" name="Rectangle 20"/>
          <p:cNvSpPr/>
          <p:nvPr/>
        </p:nvSpPr>
        <p:spPr>
          <a:xfrm>
            <a:off x="4517136" y="4050792"/>
            <a:ext cx="22860" cy="475488"/>
          </a:xfrm>
          <a:prstGeom prst="rect">
            <a:avLst/>
          </a:prstGeom>
          <a:solidFill>
            <a:srgbClr val="DAE5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4745736" y="4005072"/>
            <a:ext cx="6492240" cy="548640"/>
          </a:xfrm>
          <a:prstGeom prst="rect">
            <a:avLst/>
          </a:prstGeom>
          <a:noFill/>
        </p:spPr>
        <p:txBody>
          <a:bodyPr wrap="square" lIns="0" tIns="0" rIns="0" bIns="0" anchor="t">
            <a:normAutofit/>
          </a:bodyPr>
          <a:lstStyle/>
          <a:p>
            <a:pPr>
              <a:spcBef>
                <a:spcPts val="0"/>
              </a:spcBef>
              <a:spcAft>
                <a:spcPts val="0"/>
              </a:spcAft>
            </a:pPr>
            <a:r>
              <a:rPr sz="1800" b="0" i="0">
                <a:solidFill>
                  <a:srgbClr val="293930"/>
                </a:solidFill>
                <a:latin typeface="Aptos"/>
              </a:rPr>
              <a:t>Conference presentations and potential Action collaborations, including ICA 2027.</a:t>
            </a:r>
          </a:p>
        </p:txBody>
      </p:sp>
      <p:sp>
        <p:nvSpPr>
          <p:cNvPr id="23" name="Rounded Rectangle 22"/>
          <p:cNvSpPr/>
          <p:nvPr/>
        </p:nvSpPr>
        <p:spPr>
          <a:xfrm>
            <a:off x="731520" y="4892040"/>
            <a:ext cx="10744200" cy="822960"/>
          </a:xfrm>
          <a:prstGeom prst="roundRect">
            <a:avLst>
              <a:gd name="adj" fmla="val 14000"/>
            </a:avLst>
          </a:prstGeom>
          <a:solidFill>
            <a:srgbClr val="F6F9F6"/>
          </a:solidFill>
          <a:ln w="762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50976" y="5056631"/>
            <a:ext cx="502920" cy="365760"/>
          </a:xfrm>
          <a:prstGeom prst="rect">
            <a:avLst/>
          </a:prstGeom>
          <a:noFill/>
        </p:spPr>
        <p:txBody>
          <a:bodyPr wrap="square" lIns="0" tIns="0" rIns="0" bIns="0" anchor="t">
            <a:spAutoFit/>
          </a:bodyPr>
          <a:lstStyle/>
          <a:p>
            <a:pPr>
              <a:spcBef>
                <a:spcPts val="0"/>
              </a:spcBef>
              <a:spcAft>
                <a:spcPts val="0"/>
              </a:spcAft>
            </a:pPr>
            <a:r>
              <a:rPr sz="1930" b="1" i="0">
                <a:solidFill>
                  <a:srgbClr val="428961"/>
                </a:solidFill>
                <a:latin typeface="Aptos"/>
              </a:rPr>
              <a:t>04</a:t>
            </a:r>
          </a:p>
        </p:txBody>
      </p:sp>
      <p:sp>
        <p:nvSpPr>
          <p:cNvPr id="25" name="TextBox 24"/>
          <p:cNvSpPr txBox="1"/>
          <p:nvPr/>
        </p:nvSpPr>
        <p:spPr>
          <a:xfrm>
            <a:off x="1609344" y="5038344"/>
            <a:ext cx="2944368" cy="438912"/>
          </a:xfrm>
          <a:prstGeom prst="rect">
            <a:avLst/>
          </a:prstGeom>
          <a:noFill/>
        </p:spPr>
        <p:txBody>
          <a:bodyPr wrap="square" lIns="0" tIns="0" rIns="0" bIns="0" anchor="t">
            <a:normAutofit/>
          </a:bodyPr>
          <a:lstStyle/>
          <a:p>
            <a:pPr>
              <a:spcBef>
                <a:spcPts val="0"/>
              </a:spcBef>
              <a:spcAft>
                <a:spcPts val="0"/>
              </a:spcAft>
            </a:pPr>
            <a:r>
              <a:rPr sz="1839" b="1" i="0">
                <a:solidFill>
                  <a:srgbClr val="19402E"/>
                </a:solidFill>
                <a:latin typeface="Aptos"/>
              </a:rPr>
              <a:t>SHARED OUTPUTS</a:t>
            </a:r>
          </a:p>
        </p:txBody>
      </p:sp>
      <p:sp>
        <p:nvSpPr>
          <p:cNvPr id="26" name="Rectangle 25"/>
          <p:cNvSpPr/>
          <p:nvPr/>
        </p:nvSpPr>
        <p:spPr>
          <a:xfrm>
            <a:off x="4517136" y="5065776"/>
            <a:ext cx="22860" cy="475488"/>
          </a:xfrm>
          <a:prstGeom prst="rect">
            <a:avLst/>
          </a:prstGeom>
          <a:solidFill>
            <a:srgbClr val="DAE5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4745736" y="5020055"/>
            <a:ext cx="6492240" cy="548640"/>
          </a:xfrm>
          <a:prstGeom prst="rect">
            <a:avLst/>
          </a:prstGeom>
          <a:noFill/>
        </p:spPr>
        <p:txBody>
          <a:bodyPr wrap="square" lIns="0" tIns="0" rIns="0" bIns="0" anchor="t">
            <a:normAutofit/>
          </a:bodyPr>
          <a:lstStyle/>
          <a:p>
            <a:pPr>
              <a:spcBef>
                <a:spcPts val="0"/>
              </a:spcBef>
              <a:spcAft>
                <a:spcPts val="0"/>
              </a:spcAft>
            </a:pPr>
            <a:r>
              <a:rPr sz="1800" b="0" i="0" dirty="0">
                <a:solidFill>
                  <a:srgbClr val="293930"/>
                </a:solidFill>
                <a:latin typeface="Aptos"/>
              </a:rPr>
              <a:t>The edited volume, cross-country work and the final conference</a:t>
            </a:r>
            <a:r>
              <a:rPr lang="hr-HR" sz="1800" b="0" i="0" dirty="0">
                <a:solidFill>
                  <a:srgbClr val="293930"/>
                </a:solidFill>
                <a:latin typeface="Aptos"/>
              </a:rPr>
              <a:t>.</a:t>
            </a:r>
            <a:endParaRPr sz="1800" b="0" i="0" dirty="0">
              <a:solidFill>
                <a:srgbClr val="293930"/>
              </a:solidFill>
              <a:latin typeface="Apto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NOW: A PRACTICAL CONVERSATION</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dirty="0">
                <a:solidFill>
                  <a:srgbClr val="19402E"/>
                </a:solidFill>
                <a:latin typeface="Aptos Display"/>
              </a:rPr>
              <a:t>Speed mentoring</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14 / 15</a:t>
            </a:r>
          </a:p>
        </p:txBody>
      </p:sp>
      <p:sp>
        <p:nvSpPr>
          <p:cNvPr id="8" name="Rounded Rectangle 7"/>
          <p:cNvSpPr/>
          <p:nvPr/>
        </p:nvSpPr>
        <p:spPr>
          <a:xfrm>
            <a:off x="694944" y="2185416"/>
            <a:ext cx="2660904" cy="2825496"/>
          </a:xfrm>
          <a:prstGeom prst="roundRect">
            <a:avLst>
              <a:gd name="adj" fmla="val 14000"/>
            </a:avLst>
          </a:prstGeom>
          <a:solidFill>
            <a:srgbClr val="F6F9F6"/>
          </a:solidFill>
          <a:ln w="889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77824" y="2459736"/>
            <a:ext cx="2295144" cy="411480"/>
          </a:xfrm>
          <a:prstGeom prst="rect">
            <a:avLst/>
          </a:prstGeom>
          <a:noFill/>
        </p:spPr>
        <p:txBody>
          <a:bodyPr wrap="square" lIns="0" tIns="0" rIns="0" bIns="0" anchor="t">
            <a:spAutoFit/>
          </a:bodyPr>
          <a:lstStyle/>
          <a:p>
            <a:pPr>
              <a:spcBef>
                <a:spcPts val="0"/>
              </a:spcBef>
              <a:spcAft>
                <a:spcPts val="0"/>
              </a:spcAft>
            </a:pPr>
            <a:r>
              <a:rPr sz="2140" b="1" i="0">
                <a:solidFill>
                  <a:srgbClr val="246C4B"/>
                </a:solidFill>
                <a:latin typeface="Aptos"/>
              </a:rPr>
              <a:t>0–2 MIN</a:t>
            </a:r>
          </a:p>
        </p:txBody>
      </p:sp>
      <p:sp>
        <p:nvSpPr>
          <p:cNvPr id="10" name="TextBox 9"/>
          <p:cNvSpPr txBox="1"/>
          <p:nvPr/>
        </p:nvSpPr>
        <p:spPr>
          <a:xfrm>
            <a:off x="877824" y="3090672"/>
            <a:ext cx="2249424" cy="365760"/>
          </a:xfrm>
          <a:prstGeom prst="rect">
            <a:avLst/>
          </a:prstGeom>
          <a:noFill/>
        </p:spPr>
        <p:txBody>
          <a:bodyPr wrap="square" lIns="0" tIns="0" rIns="0" bIns="0" anchor="t">
            <a:spAutoFit/>
          </a:bodyPr>
          <a:lstStyle/>
          <a:p>
            <a:pPr>
              <a:spcBef>
                <a:spcPts val="0"/>
              </a:spcBef>
              <a:spcAft>
                <a:spcPts val="0"/>
              </a:spcAft>
            </a:pPr>
            <a:r>
              <a:rPr sz="1850" b="1" i="0">
                <a:solidFill>
                  <a:srgbClr val="19402E"/>
                </a:solidFill>
                <a:latin typeface="Aptos"/>
              </a:rPr>
              <a:t>DEFINE</a:t>
            </a:r>
          </a:p>
        </p:txBody>
      </p:sp>
      <p:sp>
        <p:nvSpPr>
          <p:cNvPr id="11" name="TextBox 10"/>
          <p:cNvSpPr txBox="1"/>
          <p:nvPr/>
        </p:nvSpPr>
        <p:spPr>
          <a:xfrm>
            <a:off x="877824" y="3675887"/>
            <a:ext cx="2286000" cy="1005840"/>
          </a:xfrm>
          <a:prstGeom prst="rect">
            <a:avLst/>
          </a:prstGeom>
          <a:noFill/>
        </p:spPr>
        <p:txBody>
          <a:bodyPr wrap="square" lIns="0" tIns="0" rIns="0" bIns="0" anchor="t">
            <a:normAutofit/>
          </a:bodyPr>
          <a:lstStyle/>
          <a:p>
            <a:pPr>
              <a:spcBef>
                <a:spcPts val="0"/>
              </a:spcBef>
              <a:spcAft>
                <a:spcPts val="0"/>
              </a:spcAft>
            </a:pPr>
            <a:r>
              <a:rPr sz="1800" b="0" i="0">
                <a:solidFill>
                  <a:srgbClr val="293930"/>
                </a:solidFill>
                <a:latin typeface="Aptos"/>
              </a:rPr>
              <a:t>Explain your research</a:t>
            </a:r>
          </a:p>
          <a:p>
            <a:pPr>
              <a:spcBef>
                <a:spcPts val="0"/>
              </a:spcBef>
              <a:spcAft>
                <a:spcPts val="0"/>
              </a:spcAft>
            </a:pPr>
            <a:r>
              <a:rPr sz="1800" b="0" i="0">
                <a:solidFill>
                  <a:srgbClr val="293930"/>
                </a:solidFill>
                <a:latin typeface="Aptos"/>
              </a:rPr>
              <a:t>question and ambition.</a:t>
            </a:r>
          </a:p>
        </p:txBody>
      </p:sp>
      <p:sp>
        <p:nvSpPr>
          <p:cNvPr id="12" name="Rounded Rectangle 11"/>
          <p:cNvSpPr/>
          <p:nvPr/>
        </p:nvSpPr>
        <p:spPr>
          <a:xfrm>
            <a:off x="3566160" y="2185416"/>
            <a:ext cx="2660904" cy="2825496"/>
          </a:xfrm>
          <a:prstGeom prst="roundRect">
            <a:avLst>
              <a:gd name="adj" fmla="val 14000"/>
            </a:avLst>
          </a:prstGeom>
          <a:solidFill>
            <a:srgbClr val="F6F9F6"/>
          </a:solidFill>
          <a:ln w="889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749040" y="2459736"/>
            <a:ext cx="2295144" cy="411480"/>
          </a:xfrm>
          <a:prstGeom prst="rect">
            <a:avLst/>
          </a:prstGeom>
          <a:noFill/>
        </p:spPr>
        <p:txBody>
          <a:bodyPr wrap="square" lIns="0" tIns="0" rIns="0" bIns="0" anchor="t">
            <a:spAutoFit/>
          </a:bodyPr>
          <a:lstStyle/>
          <a:p>
            <a:pPr>
              <a:spcBef>
                <a:spcPts val="0"/>
              </a:spcBef>
              <a:spcAft>
                <a:spcPts val="0"/>
              </a:spcAft>
            </a:pPr>
            <a:r>
              <a:rPr sz="2140" b="1" i="0">
                <a:solidFill>
                  <a:srgbClr val="246C4B"/>
                </a:solidFill>
                <a:latin typeface="Aptos"/>
              </a:rPr>
              <a:t>2–5 MIN</a:t>
            </a:r>
          </a:p>
        </p:txBody>
      </p:sp>
      <p:sp>
        <p:nvSpPr>
          <p:cNvPr id="14" name="TextBox 13"/>
          <p:cNvSpPr txBox="1"/>
          <p:nvPr/>
        </p:nvSpPr>
        <p:spPr>
          <a:xfrm>
            <a:off x="3749040" y="3090672"/>
            <a:ext cx="2249424" cy="365760"/>
          </a:xfrm>
          <a:prstGeom prst="rect">
            <a:avLst/>
          </a:prstGeom>
          <a:noFill/>
        </p:spPr>
        <p:txBody>
          <a:bodyPr wrap="square" lIns="0" tIns="0" rIns="0" bIns="0" anchor="t">
            <a:spAutoFit/>
          </a:bodyPr>
          <a:lstStyle/>
          <a:p>
            <a:pPr>
              <a:spcBef>
                <a:spcPts val="0"/>
              </a:spcBef>
              <a:spcAft>
                <a:spcPts val="0"/>
              </a:spcAft>
            </a:pPr>
            <a:r>
              <a:rPr sz="1850" b="1" i="0">
                <a:solidFill>
                  <a:srgbClr val="19402E"/>
                </a:solidFill>
                <a:latin typeface="Aptos"/>
              </a:rPr>
              <a:t>TEST</a:t>
            </a:r>
          </a:p>
        </p:txBody>
      </p:sp>
      <p:sp>
        <p:nvSpPr>
          <p:cNvPr id="15" name="TextBox 14"/>
          <p:cNvSpPr txBox="1"/>
          <p:nvPr/>
        </p:nvSpPr>
        <p:spPr>
          <a:xfrm>
            <a:off x="3749040" y="3675887"/>
            <a:ext cx="2286000" cy="1005840"/>
          </a:xfrm>
          <a:prstGeom prst="rect">
            <a:avLst/>
          </a:prstGeom>
          <a:noFill/>
        </p:spPr>
        <p:txBody>
          <a:bodyPr wrap="square" lIns="0" tIns="0" rIns="0" bIns="0" anchor="t">
            <a:normAutofit/>
          </a:bodyPr>
          <a:lstStyle/>
          <a:p>
            <a:pPr>
              <a:spcBef>
                <a:spcPts val="0"/>
              </a:spcBef>
              <a:spcAft>
                <a:spcPts val="0"/>
              </a:spcAft>
            </a:pPr>
            <a:r>
              <a:rPr sz="1800" b="0" i="0">
                <a:solidFill>
                  <a:srgbClr val="293930"/>
                </a:solidFill>
                <a:latin typeface="Aptos"/>
              </a:rPr>
              <a:t>Discuss data, methods</a:t>
            </a:r>
          </a:p>
          <a:p>
            <a:pPr>
              <a:spcBef>
                <a:spcPts val="0"/>
              </a:spcBef>
              <a:spcAft>
                <a:spcPts val="0"/>
              </a:spcAft>
            </a:pPr>
            <a:r>
              <a:rPr sz="1800" b="0" i="0">
                <a:solidFill>
                  <a:srgbClr val="293930"/>
                </a:solidFill>
                <a:latin typeface="Aptos"/>
              </a:rPr>
              <a:t>and empirical feasibility.</a:t>
            </a:r>
          </a:p>
        </p:txBody>
      </p:sp>
      <p:sp>
        <p:nvSpPr>
          <p:cNvPr id="16" name="Rounded Rectangle 15"/>
          <p:cNvSpPr/>
          <p:nvPr/>
        </p:nvSpPr>
        <p:spPr>
          <a:xfrm>
            <a:off x="6437376" y="2185416"/>
            <a:ext cx="2660904" cy="2825496"/>
          </a:xfrm>
          <a:prstGeom prst="roundRect">
            <a:avLst>
              <a:gd name="adj" fmla="val 14000"/>
            </a:avLst>
          </a:prstGeom>
          <a:solidFill>
            <a:srgbClr val="F6F9F6"/>
          </a:solidFill>
          <a:ln w="889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620256" y="2459736"/>
            <a:ext cx="2295144" cy="411480"/>
          </a:xfrm>
          <a:prstGeom prst="rect">
            <a:avLst/>
          </a:prstGeom>
          <a:noFill/>
        </p:spPr>
        <p:txBody>
          <a:bodyPr wrap="square" lIns="0" tIns="0" rIns="0" bIns="0" anchor="t">
            <a:spAutoFit/>
          </a:bodyPr>
          <a:lstStyle/>
          <a:p>
            <a:pPr>
              <a:spcBef>
                <a:spcPts val="0"/>
              </a:spcBef>
              <a:spcAft>
                <a:spcPts val="0"/>
              </a:spcAft>
            </a:pPr>
            <a:r>
              <a:rPr sz="2140" b="1" i="0">
                <a:solidFill>
                  <a:srgbClr val="246C4B"/>
                </a:solidFill>
                <a:latin typeface="Aptos"/>
              </a:rPr>
              <a:t>5–8 MIN</a:t>
            </a:r>
          </a:p>
        </p:txBody>
      </p:sp>
      <p:sp>
        <p:nvSpPr>
          <p:cNvPr id="18" name="TextBox 17"/>
          <p:cNvSpPr txBox="1"/>
          <p:nvPr/>
        </p:nvSpPr>
        <p:spPr>
          <a:xfrm>
            <a:off x="6620256" y="3090672"/>
            <a:ext cx="2249424" cy="365760"/>
          </a:xfrm>
          <a:prstGeom prst="rect">
            <a:avLst/>
          </a:prstGeom>
          <a:noFill/>
        </p:spPr>
        <p:txBody>
          <a:bodyPr wrap="square" lIns="0" tIns="0" rIns="0" bIns="0" anchor="t">
            <a:spAutoFit/>
          </a:bodyPr>
          <a:lstStyle/>
          <a:p>
            <a:pPr>
              <a:spcBef>
                <a:spcPts val="0"/>
              </a:spcBef>
              <a:spcAft>
                <a:spcPts val="0"/>
              </a:spcAft>
            </a:pPr>
            <a:r>
              <a:rPr sz="1850" b="1" i="0">
                <a:solidFill>
                  <a:srgbClr val="19402E"/>
                </a:solidFill>
                <a:latin typeface="Aptos"/>
              </a:rPr>
              <a:t>CHALLENGE</a:t>
            </a:r>
          </a:p>
        </p:txBody>
      </p:sp>
      <p:sp>
        <p:nvSpPr>
          <p:cNvPr id="19" name="TextBox 18"/>
          <p:cNvSpPr txBox="1"/>
          <p:nvPr/>
        </p:nvSpPr>
        <p:spPr>
          <a:xfrm>
            <a:off x="6620256" y="3675887"/>
            <a:ext cx="2286000" cy="1005840"/>
          </a:xfrm>
          <a:prstGeom prst="rect">
            <a:avLst/>
          </a:prstGeom>
          <a:noFill/>
        </p:spPr>
        <p:txBody>
          <a:bodyPr wrap="square" lIns="0" tIns="0" rIns="0" bIns="0" anchor="t">
            <a:normAutofit/>
          </a:bodyPr>
          <a:lstStyle/>
          <a:p>
            <a:pPr>
              <a:spcBef>
                <a:spcPts val="0"/>
              </a:spcBef>
              <a:spcAft>
                <a:spcPts val="0"/>
              </a:spcAft>
            </a:pPr>
            <a:r>
              <a:rPr sz="1800" b="0" i="0">
                <a:solidFill>
                  <a:srgbClr val="293930"/>
                </a:solidFill>
                <a:latin typeface="Aptos"/>
              </a:rPr>
              <a:t>Identify a weakness,</a:t>
            </a:r>
          </a:p>
          <a:p>
            <a:pPr>
              <a:spcBef>
                <a:spcPts val="0"/>
              </a:spcBef>
              <a:spcAft>
                <a:spcPts val="0"/>
              </a:spcAft>
            </a:pPr>
            <a:r>
              <a:rPr sz="1800" b="0" i="0">
                <a:solidFill>
                  <a:srgbClr val="293930"/>
                </a:solidFill>
                <a:latin typeface="Aptos"/>
              </a:rPr>
              <a:t>missing case or connection.</a:t>
            </a:r>
          </a:p>
        </p:txBody>
      </p:sp>
      <p:sp>
        <p:nvSpPr>
          <p:cNvPr id="20" name="Rounded Rectangle 19"/>
          <p:cNvSpPr/>
          <p:nvPr/>
        </p:nvSpPr>
        <p:spPr>
          <a:xfrm>
            <a:off x="9308592" y="2185416"/>
            <a:ext cx="2660904" cy="2825496"/>
          </a:xfrm>
          <a:prstGeom prst="roundRect">
            <a:avLst>
              <a:gd name="adj" fmla="val 14000"/>
            </a:avLst>
          </a:prstGeom>
          <a:solidFill>
            <a:srgbClr val="F6F9F6"/>
          </a:solidFill>
          <a:ln w="889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491472" y="2459736"/>
            <a:ext cx="2295144" cy="411480"/>
          </a:xfrm>
          <a:prstGeom prst="rect">
            <a:avLst/>
          </a:prstGeom>
          <a:noFill/>
        </p:spPr>
        <p:txBody>
          <a:bodyPr wrap="square" lIns="0" tIns="0" rIns="0" bIns="0" anchor="t">
            <a:spAutoFit/>
          </a:bodyPr>
          <a:lstStyle/>
          <a:p>
            <a:pPr>
              <a:spcBef>
                <a:spcPts val="0"/>
              </a:spcBef>
              <a:spcAft>
                <a:spcPts val="0"/>
              </a:spcAft>
            </a:pPr>
            <a:r>
              <a:rPr sz="2140" b="1" i="0">
                <a:solidFill>
                  <a:srgbClr val="246C4B"/>
                </a:solidFill>
                <a:latin typeface="Aptos"/>
              </a:rPr>
              <a:t>8–10 MIN</a:t>
            </a:r>
          </a:p>
        </p:txBody>
      </p:sp>
      <p:sp>
        <p:nvSpPr>
          <p:cNvPr id="22" name="TextBox 21"/>
          <p:cNvSpPr txBox="1"/>
          <p:nvPr/>
        </p:nvSpPr>
        <p:spPr>
          <a:xfrm>
            <a:off x="9491472" y="3090672"/>
            <a:ext cx="2249424" cy="365760"/>
          </a:xfrm>
          <a:prstGeom prst="rect">
            <a:avLst/>
          </a:prstGeom>
          <a:noFill/>
        </p:spPr>
        <p:txBody>
          <a:bodyPr wrap="square" lIns="0" tIns="0" rIns="0" bIns="0" anchor="t">
            <a:spAutoFit/>
          </a:bodyPr>
          <a:lstStyle/>
          <a:p>
            <a:pPr>
              <a:spcBef>
                <a:spcPts val="0"/>
              </a:spcBef>
              <a:spcAft>
                <a:spcPts val="0"/>
              </a:spcAft>
            </a:pPr>
            <a:r>
              <a:rPr sz="1850" b="1" i="0">
                <a:solidFill>
                  <a:srgbClr val="19402E"/>
                </a:solidFill>
                <a:latin typeface="Aptos"/>
              </a:rPr>
              <a:t>AGREE</a:t>
            </a:r>
          </a:p>
        </p:txBody>
      </p:sp>
      <p:sp>
        <p:nvSpPr>
          <p:cNvPr id="23" name="TextBox 22"/>
          <p:cNvSpPr txBox="1"/>
          <p:nvPr/>
        </p:nvSpPr>
        <p:spPr>
          <a:xfrm>
            <a:off x="9491472" y="3675887"/>
            <a:ext cx="2286000" cy="1005840"/>
          </a:xfrm>
          <a:prstGeom prst="rect">
            <a:avLst/>
          </a:prstGeom>
          <a:noFill/>
        </p:spPr>
        <p:txBody>
          <a:bodyPr wrap="square" lIns="0" tIns="0" rIns="0" bIns="0" anchor="t">
            <a:normAutofit/>
          </a:bodyPr>
          <a:lstStyle/>
          <a:p>
            <a:pPr>
              <a:spcBef>
                <a:spcPts val="0"/>
              </a:spcBef>
              <a:spcAft>
                <a:spcPts val="0"/>
              </a:spcAft>
            </a:pPr>
            <a:r>
              <a:rPr sz="1800" b="0" i="0">
                <a:solidFill>
                  <a:srgbClr val="293930"/>
                </a:solidFill>
                <a:latin typeface="Aptos"/>
              </a:rPr>
              <a:t>Choose one action and</a:t>
            </a:r>
          </a:p>
          <a:p>
            <a:pPr>
              <a:spcBef>
                <a:spcPts val="0"/>
              </a:spcBef>
              <a:spcAft>
                <a:spcPts val="0"/>
              </a:spcAft>
            </a:pPr>
            <a:r>
              <a:rPr sz="1800" b="0" i="0">
                <a:solidFill>
                  <a:srgbClr val="293930"/>
                </a:solidFill>
                <a:latin typeface="Aptos"/>
              </a:rPr>
              <a:t>a follow-up contact.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18872" cy="6858000"/>
          </a:xfrm>
          <a:prstGeom prst="rect">
            <a:avLst/>
          </a:prstGeom>
          <a:solidFill>
            <a:srgbClr val="194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320040"/>
            <a:ext cx="10789920" cy="274320"/>
          </a:xfrm>
          <a:prstGeom prst="rect">
            <a:avLst/>
          </a:prstGeom>
          <a:noFill/>
        </p:spPr>
        <p:txBody>
          <a:bodyPr wrap="square" lIns="0" tIns="0" rIns="0" bIns="0" anchor="t">
            <a:spAutoFit/>
          </a:bodyPr>
          <a:lstStyle/>
          <a:p>
            <a:pPr>
              <a:spcBef>
                <a:spcPts val="0"/>
              </a:spcBef>
              <a:spcAft>
                <a:spcPts val="0"/>
              </a:spcAft>
            </a:pPr>
            <a:r>
              <a:rPr sz="1180" b="1" i="0">
                <a:solidFill>
                  <a:srgbClr val="246C4B"/>
                </a:solidFill>
                <a:latin typeface="Aptos"/>
              </a:rPr>
              <a:t>MAKE THE CONNECTION LAST</a:t>
            </a:r>
          </a:p>
        </p:txBody>
      </p:sp>
      <p:sp>
        <p:nvSpPr>
          <p:cNvPr id="4" name="TextBox 3"/>
          <p:cNvSpPr txBox="1"/>
          <p:nvPr/>
        </p:nvSpPr>
        <p:spPr>
          <a:xfrm>
            <a:off x="621792" y="713232"/>
            <a:ext cx="10927080" cy="786384"/>
          </a:xfrm>
          <a:prstGeom prst="rect">
            <a:avLst/>
          </a:prstGeom>
          <a:noFill/>
        </p:spPr>
        <p:txBody>
          <a:bodyPr wrap="square" lIns="0" tIns="0" rIns="0" bIns="0" anchor="t">
            <a:normAutofit/>
          </a:bodyPr>
          <a:lstStyle/>
          <a:p>
            <a:pPr>
              <a:spcBef>
                <a:spcPts val="0"/>
              </a:spcBef>
              <a:spcAft>
                <a:spcPts val="0"/>
              </a:spcAft>
            </a:pPr>
            <a:r>
              <a:rPr sz="3350" b="1" i="0">
                <a:solidFill>
                  <a:srgbClr val="19402E"/>
                </a:solidFill>
                <a:latin typeface="Aptos Display"/>
              </a:rPr>
              <a:t>Before leaving Thessaloniki: three commitments</a:t>
            </a:r>
          </a:p>
        </p:txBody>
      </p:sp>
      <p:cxnSp>
        <p:nvCxnSpPr>
          <p:cNvPr id="5" name="Connector 4"/>
          <p:cNvCxnSpPr/>
          <p:nvPr/>
        </p:nvCxnSpPr>
        <p:spPr>
          <a:xfrm>
            <a:off x="621792" y="6464808"/>
            <a:ext cx="10917936" cy="0"/>
          </a:xfrm>
          <a:prstGeom prst="line">
            <a:avLst/>
          </a:prstGeom>
          <a:ln w="13970">
            <a:solidFill>
              <a:srgbClr val="DAE5DC"/>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40080" y="6528816"/>
            <a:ext cx="8869680" cy="164592"/>
          </a:xfrm>
          <a:prstGeom prst="rect">
            <a:avLst/>
          </a:prstGeom>
          <a:noFill/>
        </p:spPr>
        <p:txBody>
          <a:bodyPr wrap="square" lIns="0" tIns="0" rIns="0" bIns="0" anchor="t">
            <a:spAutoFit/>
          </a:bodyPr>
          <a:lstStyle/>
          <a:p>
            <a:pPr>
              <a:spcBef>
                <a:spcPts val="0"/>
              </a:spcBef>
              <a:spcAft>
                <a:spcPts val="0"/>
              </a:spcAft>
            </a:pPr>
            <a:r>
              <a:rPr sz="1000" b="0" i="0">
                <a:solidFill>
                  <a:srgbClr val="66746B"/>
                </a:solidFill>
                <a:latin typeface="Aptos"/>
              </a:rPr>
              <a:t>DEPOLARISINGEU  ·  THESSALONIKI  ·  23 OCTOBER 2026</a:t>
            </a:r>
          </a:p>
        </p:txBody>
      </p:sp>
      <p:sp>
        <p:nvSpPr>
          <p:cNvPr id="7" name="TextBox 6"/>
          <p:cNvSpPr txBox="1"/>
          <p:nvPr/>
        </p:nvSpPr>
        <p:spPr>
          <a:xfrm>
            <a:off x="10789920" y="6528816"/>
            <a:ext cx="731520" cy="164592"/>
          </a:xfrm>
          <a:prstGeom prst="rect">
            <a:avLst/>
          </a:prstGeom>
          <a:noFill/>
        </p:spPr>
        <p:txBody>
          <a:bodyPr wrap="square" lIns="0" tIns="0" rIns="0" bIns="0" anchor="t">
            <a:spAutoFit/>
          </a:bodyPr>
          <a:lstStyle/>
          <a:p>
            <a:pPr algn="r">
              <a:spcBef>
                <a:spcPts val="0"/>
              </a:spcBef>
              <a:spcAft>
                <a:spcPts val="0"/>
              </a:spcAft>
            </a:pPr>
            <a:r>
              <a:rPr sz="1000" b="0" i="0">
                <a:solidFill>
                  <a:srgbClr val="66746B"/>
                </a:solidFill>
                <a:latin typeface="Aptos"/>
              </a:rPr>
              <a:t>15 / 15</a:t>
            </a:r>
          </a:p>
        </p:txBody>
      </p:sp>
      <p:sp>
        <p:nvSpPr>
          <p:cNvPr id="8" name="Rounded Rectangle 7"/>
          <p:cNvSpPr/>
          <p:nvPr/>
        </p:nvSpPr>
        <p:spPr>
          <a:xfrm>
            <a:off x="722376" y="1865376"/>
            <a:ext cx="10725912" cy="923544"/>
          </a:xfrm>
          <a:prstGeom prst="roundRect">
            <a:avLst>
              <a:gd name="adj" fmla="val 14000"/>
            </a:avLst>
          </a:prstGeom>
          <a:solidFill>
            <a:srgbClr val="F6F9F6"/>
          </a:solidFill>
          <a:ln w="889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932688" y="2157984"/>
            <a:ext cx="356616" cy="347472"/>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056132" y="2221992"/>
            <a:ext cx="91440" cy="146304"/>
          </a:xfrm>
          <a:prstGeom prst="rect">
            <a:avLst/>
          </a:prstGeom>
          <a:noFill/>
        </p:spPr>
        <p:txBody>
          <a:bodyPr wrap="square" lIns="0" tIns="0" rIns="0" bIns="0" anchor="t">
            <a:spAutoFit/>
          </a:bodyPr>
          <a:lstStyle/>
          <a:p>
            <a:pPr algn="ctr">
              <a:spcBef>
                <a:spcPts val="0"/>
              </a:spcBef>
              <a:spcAft>
                <a:spcPts val="0"/>
              </a:spcAft>
            </a:pPr>
            <a:r>
              <a:rPr sz="1300" b="1" i="0">
                <a:solidFill>
                  <a:srgbClr val="FFFFFF"/>
                </a:solidFill>
                <a:latin typeface="Aptos"/>
              </a:rPr>
              <a:t>1</a:t>
            </a:r>
          </a:p>
        </p:txBody>
      </p:sp>
      <p:sp>
        <p:nvSpPr>
          <p:cNvPr id="11" name="TextBox 10"/>
          <p:cNvSpPr txBox="1"/>
          <p:nvPr/>
        </p:nvSpPr>
        <p:spPr>
          <a:xfrm>
            <a:off x="1545336" y="2020824"/>
            <a:ext cx="3154680" cy="448056"/>
          </a:xfrm>
          <a:prstGeom prst="rect">
            <a:avLst/>
          </a:prstGeom>
          <a:noFill/>
        </p:spPr>
        <p:txBody>
          <a:bodyPr wrap="square" lIns="0" tIns="0" rIns="0" bIns="0" anchor="t">
            <a:normAutofit/>
          </a:bodyPr>
          <a:lstStyle/>
          <a:p>
            <a:pPr>
              <a:spcBef>
                <a:spcPts val="0"/>
              </a:spcBef>
              <a:spcAft>
                <a:spcPts val="0"/>
              </a:spcAft>
            </a:pPr>
            <a:r>
              <a:rPr sz="1850" b="1" i="0">
                <a:solidFill>
                  <a:srgbClr val="19402E"/>
                </a:solidFill>
                <a:latin typeface="Aptos"/>
              </a:rPr>
              <a:t>ONE RESEARCH IDEA</a:t>
            </a:r>
          </a:p>
        </p:txBody>
      </p:sp>
      <p:sp>
        <p:nvSpPr>
          <p:cNvPr id="12" name="TextBox 11"/>
          <p:cNvSpPr txBox="1"/>
          <p:nvPr/>
        </p:nvSpPr>
        <p:spPr>
          <a:xfrm>
            <a:off x="4709160" y="2029968"/>
            <a:ext cx="6446520" cy="466344"/>
          </a:xfrm>
          <a:prstGeom prst="rect">
            <a:avLst/>
          </a:prstGeom>
          <a:noFill/>
        </p:spPr>
        <p:txBody>
          <a:bodyPr wrap="square" lIns="0" tIns="0" rIns="0" bIns="0" anchor="t">
            <a:normAutofit/>
          </a:bodyPr>
          <a:lstStyle/>
          <a:p>
            <a:pPr>
              <a:spcBef>
                <a:spcPts val="0"/>
              </a:spcBef>
              <a:spcAft>
                <a:spcPts val="0"/>
              </a:spcAft>
            </a:pPr>
            <a:r>
              <a:rPr sz="1860" b="0" i="0">
                <a:solidFill>
                  <a:srgbClr val="293930"/>
                </a:solidFill>
                <a:latin typeface="Aptos"/>
              </a:rPr>
              <a:t>“I want to observe … using … in …”</a:t>
            </a:r>
          </a:p>
        </p:txBody>
      </p:sp>
      <p:sp>
        <p:nvSpPr>
          <p:cNvPr id="13" name="Rounded Rectangle 12"/>
          <p:cNvSpPr/>
          <p:nvPr/>
        </p:nvSpPr>
        <p:spPr>
          <a:xfrm>
            <a:off x="722376" y="2990088"/>
            <a:ext cx="10725912" cy="923544"/>
          </a:xfrm>
          <a:prstGeom prst="roundRect">
            <a:avLst>
              <a:gd name="adj" fmla="val 14000"/>
            </a:avLst>
          </a:prstGeom>
          <a:solidFill>
            <a:srgbClr val="F6F9F6"/>
          </a:solidFill>
          <a:ln w="889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932688" y="3282696"/>
            <a:ext cx="356616" cy="347472"/>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56132" y="3346704"/>
            <a:ext cx="91440" cy="146304"/>
          </a:xfrm>
          <a:prstGeom prst="rect">
            <a:avLst/>
          </a:prstGeom>
          <a:noFill/>
        </p:spPr>
        <p:txBody>
          <a:bodyPr wrap="square" lIns="0" tIns="0" rIns="0" bIns="0" anchor="t">
            <a:spAutoFit/>
          </a:bodyPr>
          <a:lstStyle/>
          <a:p>
            <a:pPr algn="ctr">
              <a:spcBef>
                <a:spcPts val="0"/>
              </a:spcBef>
              <a:spcAft>
                <a:spcPts val="0"/>
              </a:spcAft>
            </a:pPr>
            <a:r>
              <a:rPr sz="1300" b="1" i="0">
                <a:solidFill>
                  <a:srgbClr val="FFFFFF"/>
                </a:solidFill>
                <a:latin typeface="Aptos"/>
              </a:rPr>
              <a:t>2</a:t>
            </a:r>
          </a:p>
        </p:txBody>
      </p:sp>
      <p:sp>
        <p:nvSpPr>
          <p:cNvPr id="16" name="TextBox 15"/>
          <p:cNvSpPr txBox="1"/>
          <p:nvPr/>
        </p:nvSpPr>
        <p:spPr>
          <a:xfrm>
            <a:off x="1545336" y="3145536"/>
            <a:ext cx="3154680" cy="448056"/>
          </a:xfrm>
          <a:prstGeom prst="rect">
            <a:avLst/>
          </a:prstGeom>
          <a:noFill/>
        </p:spPr>
        <p:txBody>
          <a:bodyPr wrap="square" lIns="0" tIns="0" rIns="0" bIns="0" anchor="t">
            <a:normAutofit/>
          </a:bodyPr>
          <a:lstStyle/>
          <a:p>
            <a:pPr>
              <a:spcBef>
                <a:spcPts val="0"/>
              </a:spcBef>
              <a:spcAft>
                <a:spcPts val="0"/>
              </a:spcAft>
            </a:pPr>
            <a:r>
              <a:rPr sz="1850" b="1" i="0" dirty="0">
                <a:solidFill>
                  <a:srgbClr val="19402E"/>
                </a:solidFill>
                <a:latin typeface="Aptos"/>
              </a:rPr>
              <a:t>ONE CONNECTION</a:t>
            </a:r>
          </a:p>
        </p:txBody>
      </p:sp>
      <p:sp>
        <p:nvSpPr>
          <p:cNvPr id="17" name="TextBox 16"/>
          <p:cNvSpPr txBox="1"/>
          <p:nvPr/>
        </p:nvSpPr>
        <p:spPr>
          <a:xfrm>
            <a:off x="4709160" y="3154680"/>
            <a:ext cx="6446520" cy="466344"/>
          </a:xfrm>
          <a:prstGeom prst="rect">
            <a:avLst/>
          </a:prstGeom>
          <a:noFill/>
        </p:spPr>
        <p:txBody>
          <a:bodyPr wrap="square" lIns="0" tIns="0" rIns="0" bIns="0" anchor="t">
            <a:normAutofit/>
          </a:bodyPr>
          <a:lstStyle/>
          <a:p>
            <a:pPr>
              <a:spcBef>
                <a:spcPts val="0"/>
              </a:spcBef>
              <a:spcAft>
                <a:spcPts val="0"/>
              </a:spcAft>
            </a:pPr>
            <a:r>
              <a:rPr sz="1860" b="0" i="0">
                <a:solidFill>
                  <a:srgbClr val="293930"/>
                </a:solidFill>
                <a:latin typeface="Aptos"/>
              </a:rPr>
              <a:t>A mentor, co-author or comparative partner to contact.</a:t>
            </a:r>
          </a:p>
        </p:txBody>
      </p:sp>
      <p:sp>
        <p:nvSpPr>
          <p:cNvPr id="18" name="Rounded Rectangle 17"/>
          <p:cNvSpPr/>
          <p:nvPr/>
        </p:nvSpPr>
        <p:spPr>
          <a:xfrm>
            <a:off x="722376" y="4114800"/>
            <a:ext cx="10725912" cy="923544"/>
          </a:xfrm>
          <a:prstGeom prst="roundRect">
            <a:avLst>
              <a:gd name="adj" fmla="val 14000"/>
            </a:avLst>
          </a:prstGeom>
          <a:solidFill>
            <a:srgbClr val="F6F9F6"/>
          </a:solidFill>
          <a:ln w="8890">
            <a:solidFill>
              <a:srgbClr val="DAE5D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ounded Rectangle 18"/>
          <p:cNvSpPr/>
          <p:nvPr/>
        </p:nvSpPr>
        <p:spPr>
          <a:xfrm>
            <a:off x="932688" y="4407408"/>
            <a:ext cx="356616" cy="347472"/>
          </a:xfrm>
          <a:prstGeom prst="roundRect">
            <a:avLst>
              <a:gd name="adj" fmla="val 14000"/>
            </a:avLst>
          </a:prstGeom>
          <a:solidFill>
            <a:srgbClr val="4289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1056132" y="4471416"/>
            <a:ext cx="91440" cy="146304"/>
          </a:xfrm>
          <a:prstGeom prst="rect">
            <a:avLst/>
          </a:prstGeom>
          <a:noFill/>
        </p:spPr>
        <p:txBody>
          <a:bodyPr wrap="square" lIns="0" tIns="0" rIns="0" bIns="0" anchor="t">
            <a:spAutoFit/>
          </a:bodyPr>
          <a:lstStyle/>
          <a:p>
            <a:pPr algn="ctr">
              <a:spcBef>
                <a:spcPts val="0"/>
              </a:spcBef>
              <a:spcAft>
                <a:spcPts val="0"/>
              </a:spcAft>
            </a:pPr>
            <a:r>
              <a:rPr sz="1300" b="1" i="0">
                <a:solidFill>
                  <a:srgbClr val="FFFFFF"/>
                </a:solidFill>
                <a:latin typeface="Aptos"/>
              </a:rPr>
              <a:t>3</a:t>
            </a:r>
          </a:p>
        </p:txBody>
      </p:sp>
      <p:sp>
        <p:nvSpPr>
          <p:cNvPr id="21" name="TextBox 20"/>
          <p:cNvSpPr txBox="1"/>
          <p:nvPr/>
        </p:nvSpPr>
        <p:spPr>
          <a:xfrm>
            <a:off x="1545336" y="4270248"/>
            <a:ext cx="3154680" cy="448056"/>
          </a:xfrm>
          <a:prstGeom prst="rect">
            <a:avLst/>
          </a:prstGeom>
          <a:noFill/>
        </p:spPr>
        <p:txBody>
          <a:bodyPr wrap="square" lIns="0" tIns="0" rIns="0" bIns="0" anchor="t">
            <a:normAutofit/>
          </a:bodyPr>
          <a:lstStyle/>
          <a:p>
            <a:pPr>
              <a:spcBef>
                <a:spcPts val="0"/>
              </a:spcBef>
              <a:spcAft>
                <a:spcPts val="0"/>
              </a:spcAft>
            </a:pPr>
            <a:r>
              <a:rPr sz="1850" b="1" i="0">
                <a:solidFill>
                  <a:srgbClr val="19402E"/>
                </a:solidFill>
                <a:latin typeface="Aptos"/>
              </a:rPr>
              <a:t>ONE NEXT ACTION</a:t>
            </a:r>
          </a:p>
        </p:txBody>
      </p:sp>
      <p:sp>
        <p:nvSpPr>
          <p:cNvPr id="22" name="TextBox 21"/>
          <p:cNvSpPr txBox="1"/>
          <p:nvPr/>
        </p:nvSpPr>
        <p:spPr>
          <a:xfrm>
            <a:off x="4709160" y="4279392"/>
            <a:ext cx="6446520" cy="466344"/>
          </a:xfrm>
          <a:prstGeom prst="rect">
            <a:avLst/>
          </a:prstGeom>
          <a:noFill/>
        </p:spPr>
        <p:txBody>
          <a:bodyPr wrap="square" lIns="0" tIns="0" rIns="0" bIns="0" anchor="t">
            <a:normAutofit/>
          </a:bodyPr>
          <a:lstStyle/>
          <a:p>
            <a:pPr>
              <a:spcBef>
                <a:spcPts val="0"/>
              </a:spcBef>
              <a:spcAft>
                <a:spcPts val="0"/>
              </a:spcAft>
            </a:pPr>
            <a:r>
              <a:rPr sz="1860" b="0" i="0">
                <a:solidFill>
                  <a:srgbClr val="293930"/>
                </a:solidFill>
                <a:latin typeface="Aptos"/>
              </a:rPr>
              <a:t>An abstract outline, a dataset check or a follow-up meeting.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1328</TotalTime>
  <Words>1548</Words>
  <Application>Microsoft Macintosh PowerPoint</Application>
  <PresentationFormat>Widescreen</PresentationFormat>
  <Paragraphs>179</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Teresa Gil</cp:lastModifiedBy>
  <cp:revision>9</cp:revision>
  <dcterms:created xsi:type="dcterms:W3CDTF">2013-01-27T09:14:16Z</dcterms:created>
  <dcterms:modified xsi:type="dcterms:W3CDTF">2026-10-30T11:08:51Z</dcterms:modified>
  <cp:category/>
</cp:coreProperties>
</file>